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sldIdLst>
    <p:sldId id="259" r:id="rId2"/>
    <p:sldId id="257" r:id="rId3"/>
    <p:sldId id="258" r:id="rId4"/>
    <p:sldId id="260" r:id="rId5"/>
    <p:sldId id="261" r:id="rId6"/>
    <p:sldId id="262" r:id="rId7"/>
    <p:sldId id="263" r:id="rId8"/>
    <p:sldId id="265" r:id="rId9"/>
    <p:sldId id="268" r:id="rId10"/>
    <p:sldId id="266" r:id="rId11"/>
    <p:sldId id="267" r:id="rId12"/>
    <p:sldId id="269" r:id="rId13"/>
    <p:sldId id="270" r:id="rId14"/>
    <p:sldId id="271" r:id="rId15"/>
    <p:sldId id="272" r:id="rId16"/>
    <p:sldId id="264" r:id="rId17"/>
    <p:sldId id="273" r:id="rId18"/>
    <p:sldId id="323" r:id="rId19"/>
    <p:sldId id="314" r:id="rId20"/>
    <p:sldId id="308" r:id="rId21"/>
    <p:sldId id="324" r:id="rId22"/>
    <p:sldId id="310" r:id="rId23"/>
    <p:sldId id="303" r:id="rId24"/>
    <p:sldId id="325" r:id="rId25"/>
    <p:sldId id="274" r:id="rId26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33"/>
    <a:srgbClr val="7D8D2B"/>
    <a:srgbClr val="EF74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C89DD8-E5AC-4EFC-AA4B-95A9B0C762B7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582A701-9FC8-497C-9FEA-2D82B40299EF}">
      <dgm:prSet custT="1"/>
      <dgm:spPr/>
      <dgm:t>
        <a:bodyPr/>
        <a:lstStyle/>
        <a:p>
          <a:r>
            <a:rPr lang="hu-HU" sz="3600" b="1" u="sng" dirty="0"/>
            <a:t>Beépült - </a:t>
          </a:r>
          <a:r>
            <a:rPr lang="hu-HU" sz="3600" b="1" u="sng" dirty="0" err="1"/>
            <a:t>internalizált</a:t>
          </a:r>
          <a:r>
            <a:rPr lang="hu-HU" sz="3200" dirty="0"/>
            <a:t>: </a:t>
          </a:r>
          <a:r>
            <a:rPr lang="hu-HU" sz="2800" dirty="0"/>
            <a:t>a tanulás az én dolgom</a:t>
          </a:r>
          <a:endParaRPr lang="en-US" sz="3200" dirty="0"/>
        </a:p>
      </dgm:t>
    </dgm:pt>
    <dgm:pt modelId="{FFD6A7B5-DE2A-47BC-9626-4BD3A00B938F}" type="parTrans" cxnId="{147E0BC7-4772-4FE7-BE79-2D72FF6052D6}">
      <dgm:prSet/>
      <dgm:spPr/>
      <dgm:t>
        <a:bodyPr/>
        <a:lstStyle/>
        <a:p>
          <a:endParaRPr lang="en-US"/>
        </a:p>
      </dgm:t>
    </dgm:pt>
    <dgm:pt modelId="{5641517C-C99F-4D49-A4EB-BA960EF17410}" type="sibTrans" cxnId="{147E0BC7-4772-4FE7-BE79-2D72FF6052D6}">
      <dgm:prSet phldrT="01" phldr="0"/>
      <dgm:spPr/>
      <dgm:t>
        <a:bodyPr/>
        <a:lstStyle/>
        <a:p>
          <a:endParaRPr lang="en-US"/>
        </a:p>
      </dgm:t>
    </dgm:pt>
    <dgm:pt modelId="{A8423371-FBA3-44B8-A3A0-E26595844DCB}">
      <dgm:prSet custT="1"/>
      <dgm:spPr/>
      <dgm:t>
        <a:bodyPr/>
        <a:lstStyle/>
        <a:p>
          <a:r>
            <a:rPr lang="hu-HU" sz="3600" b="1" u="sng" dirty="0"/>
            <a:t>Belső</a:t>
          </a:r>
          <a:r>
            <a:rPr lang="hu-HU" sz="3200" dirty="0"/>
            <a:t>: </a:t>
          </a:r>
          <a:r>
            <a:rPr lang="hu-HU" sz="2800" dirty="0"/>
            <a:t>kíváncsi vagyok, érdekel, meg akarom tanulni</a:t>
          </a:r>
          <a:endParaRPr lang="en-US" sz="3200" dirty="0"/>
        </a:p>
      </dgm:t>
    </dgm:pt>
    <dgm:pt modelId="{61405728-E194-4DC0-A9E9-6DB169C012B6}" type="parTrans" cxnId="{8AC67D3C-E569-4C45-8C8F-DE80FB303390}">
      <dgm:prSet/>
      <dgm:spPr/>
      <dgm:t>
        <a:bodyPr/>
        <a:lstStyle/>
        <a:p>
          <a:endParaRPr lang="en-US"/>
        </a:p>
      </dgm:t>
    </dgm:pt>
    <dgm:pt modelId="{8592878C-4754-46AE-8388-F62A986093A7}" type="sibTrans" cxnId="{8AC67D3C-E569-4C45-8C8F-DE80FB303390}">
      <dgm:prSet phldrT="02" phldr="0"/>
      <dgm:spPr/>
      <dgm:t>
        <a:bodyPr/>
        <a:lstStyle/>
        <a:p>
          <a:endParaRPr lang="en-US"/>
        </a:p>
      </dgm:t>
    </dgm:pt>
    <dgm:pt modelId="{E1396080-E93C-457D-A742-BDF7B885A843}">
      <dgm:prSet custT="1"/>
      <dgm:spPr/>
      <dgm:t>
        <a:bodyPr/>
        <a:lstStyle/>
        <a:p>
          <a:pPr rtl="0"/>
          <a:r>
            <a:rPr lang="hu-HU" sz="3600" b="1" u="sng" dirty="0"/>
            <a:t>Külső</a:t>
          </a:r>
          <a:r>
            <a:rPr lang="hu-HU" sz="3200" dirty="0"/>
            <a:t>: </a:t>
          </a:r>
          <a:r>
            <a:rPr lang="hu-HU" sz="2800" dirty="0"/>
            <a:t>szeretnék jó jegyet, </a:t>
          </a:r>
          <a:r>
            <a:rPr lang="hu-HU" sz="2800" dirty="0">
              <a:latin typeface="+mn-lt"/>
            </a:rPr>
            <a:t>szeretném elkerülni a </a:t>
          </a:r>
          <a:r>
            <a:rPr lang="hu-HU" sz="2800" dirty="0"/>
            <a:t>bukást</a:t>
          </a:r>
          <a:endParaRPr lang="en-US" sz="3200" dirty="0"/>
        </a:p>
      </dgm:t>
    </dgm:pt>
    <dgm:pt modelId="{805C0B43-552C-4451-86B5-F9679FF52517}" type="parTrans" cxnId="{23A6FE90-DCAF-46CE-B0D4-B8BD06A46079}">
      <dgm:prSet/>
      <dgm:spPr/>
      <dgm:t>
        <a:bodyPr/>
        <a:lstStyle/>
        <a:p>
          <a:endParaRPr lang="en-US"/>
        </a:p>
      </dgm:t>
    </dgm:pt>
    <dgm:pt modelId="{CF6CDB24-44DC-40D5-A0F6-D066784DBE63}" type="sibTrans" cxnId="{23A6FE90-DCAF-46CE-B0D4-B8BD06A46079}">
      <dgm:prSet phldrT="03" phldr="0"/>
      <dgm:spPr/>
      <dgm:t>
        <a:bodyPr/>
        <a:lstStyle/>
        <a:p>
          <a:endParaRPr lang="en-US"/>
        </a:p>
      </dgm:t>
    </dgm:pt>
    <dgm:pt modelId="{09F6BC50-E6E4-4BF5-BFBD-AD4FB46392EE}">
      <dgm:prSet custT="1"/>
      <dgm:spPr/>
      <dgm:t>
        <a:bodyPr/>
        <a:lstStyle/>
        <a:p>
          <a:r>
            <a:rPr lang="hu-HU" sz="3600" b="1" u="sng" dirty="0"/>
            <a:t>Presztízsmotiváció</a:t>
          </a:r>
          <a:r>
            <a:rPr lang="hu-HU" sz="3200" dirty="0"/>
            <a:t>: </a:t>
          </a:r>
          <a:r>
            <a:rPr lang="hu-HU" sz="2800" dirty="0"/>
            <a:t>külső és belső motivációs célok együttese</a:t>
          </a:r>
          <a:endParaRPr lang="en-US" sz="3200" dirty="0"/>
        </a:p>
      </dgm:t>
    </dgm:pt>
    <dgm:pt modelId="{8CA14969-D18F-4C11-A42F-0BE81A28D331}" type="parTrans" cxnId="{485B298C-EC76-47CE-98E8-99A4068F2D74}">
      <dgm:prSet/>
      <dgm:spPr/>
      <dgm:t>
        <a:bodyPr/>
        <a:lstStyle/>
        <a:p>
          <a:endParaRPr lang="en-US"/>
        </a:p>
      </dgm:t>
    </dgm:pt>
    <dgm:pt modelId="{8D06B027-7DFE-4D02-8261-9B229324C8DD}" type="sibTrans" cxnId="{485B298C-EC76-47CE-98E8-99A4068F2D74}">
      <dgm:prSet phldrT="04" phldr="0"/>
      <dgm:spPr/>
      <dgm:t>
        <a:bodyPr/>
        <a:lstStyle/>
        <a:p>
          <a:endParaRPr lang="en-US"/>
        </a:p>
      </dgm:t>
    </dgm:pt>
    <dgm:pt modelId="{C4EDE511-2173-43BB-B30A-42B49AE1D1E8}" type="pres">
      <dgm:prSet presAssocID="{D1C89DD8-E5AC-4EFC-AA4B-95A9B0C762B7}" presName="linear" presStyleCnt="0">
        <dgm:presLayoutVars>
          <dgm:animLvl val="lvl"/>
          <dgm:resizeHandles val="exact"/>
        </dgm:presLayoutVars>
      </dgm:prSet>
      <dgm:spPr/>
    </dgm:pt>
    <dgm:pt modelId="{A6AEA85B-E960-4CDA-A6F8-F58C909997F7}" type="pres">
      <dgm:prSet presAssocID="{4582A701-9FC8-497C-9FEA-2D82B40299EF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B6B1042D-ABB0-4B5D-A5DA-10C0A34EF434}" type="pres">
      <dgm:prSet presAssocID="{5641517C-C99F-4D49-A4EB-BA960EF17410}" presName="spacer" presStyleCnt="0"/>
      <dgm:spPr/>
    </dgm:pt>
    <dgm:pt modelId="{179BB05D-D633-4E51-91F3-EAAB00844C7F}" type="pres">
      <dgm:prSet presAssocID="{A8423371-FBA3-44B8-A3A0-E26595844DCB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4DFC5829-98B1-4377-A24B-DAFBA50D487A}" type="pres">
      <dgm:prSet presAssocID="{8592878C-4754-46AE-8388-F62A986093A7}" presName="spacer" presStyleCnt="0"/>
      <dgm:spPr/>
    </dgm:pt>
    <dgm:pt modelId="{124AAFF2-72BA-4417-8645-FAC32430214A}" type="pres">
      <dgm:prSet presAssocID="{E1396080-E93C-457D-A742-BDF7B885A843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0D7C7368-8B2A-4B84-88DE-BC1DB9ED0E89}" type="pres">
      <dgm:prSet presAssocID="{CF6CDB24-44DC-40D5-A0F6-D066784DBE63}" presName="spacer" presStyleCnt="0"/>
      <dgm:spPr/>
    </dgm:pt>
    <dgm:pt modelId="{EDEC12F0-30A1-4512-8D2B-DBC6D2D4B3B0}" type="pres">
      <dgm:prSet presAssocID="{09F6BC50-E6E4-4BF5-BFBD-AD4FB46392EE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ECA29600-B119-4C5B-9754-EBC3969C70F3}" type="presOf" srcId="{A8423371-FBA3-44B8-A3A0-E26595844DCB}" destId="{179BB05D-D633-4E51-91F3-EAAB00844C7F}" srcOrd="0" destOrd="0" presId="urn:microsoft.com/office/officeart/2005/8/layout/vList2"/>
    <dgm:cxn modelId="{8AC67D3C-E569-4C45-8C8F-DE80FB303390}" srcId="{D1C89DD8-E5AC-4EFC-AA4B-95A9B0C762B7}" destId="{A8423371-FBA3-44B8-A3A0-E26595844DCB}" srcOrd="1" destOrd="0" parTransId="{61405728-E194-4DC0-A9E9-6DB169C012B6}" sibTransId="{8592878C-4754-46AE-8388-F62A986093A7}"/>
    <dgm:cxn modelId="{8DCA5B64-138A-4F73-B87F-65682CA572C1}" type="presOf" srcId="{09F6BC50-E6E4-4BF5-BFBD-AD4FB46392EE}" destId="{EDEC12F0-30A1-4512-8D2B-DBC6D2D4B3B0}" srcOrd="0" destOrd="0" presId="urn:microsoft.com/office/officeart/2005/8/layout/vList2"/>
    <dgm:cxn modelId="{485B298C-EC76-47CE-98E8-99A4068F2D74}" srcId="{D1C89DD8-E5AC-4EFC-AA4B-95A9B0C762B7}" destId="{09F6BC50-E6E4-4BF5-BFBD-AD4FB46392EE}" srcOrd="3" destOrd="0" parTransId="{8CA14969-D18F-4C11-A42F-0BE81A28D331}" sibTransId="{8D06B027-7DFE-4D02-8261-9B229324C8DD}"/>
    <dgm:cxn modelId="{23A6FE90-DCAF-46CE-B0D4-B8BD06A46079}" srcId="{D1C89DD8-E5AC-4EFC-AA4B-95A9B0C762B7}" destId="{E1396080-E93C-457D-A742-BDF7B885A843}" srcOrd="2" destOrd="0" parTransId="{805C0B43-552C-4451-86B5-F9679FF52517}" sibTransId="{CF6CDB24-44DC-40D5-A0F6-D066784DBE63}"/>
    <dgm:cxn modelId="{BC0C8794-D0F9-44FF-AE61-3F297B2FA250}" type="presOf" srcId="{D1C89DD8-E5AC-4EFC-AA4B-95A9B0C762B7}" destId="{C4EDE511-2173-43BB-B30A-42B49AE1D1E8}" srcOrd="0" destOrd="0" presId="urn:microsoft.com/office/officeart/2005/8/layout/vList2"/>
    <dgm:cxn modelId="{3F8618AD-828F-448F-B976-753642073647}" type="presOf" srcId="{4582A701-9FC8-497C-9FEA-2D82B40299EF}" destId="{A6AEA85B-E960-4CDA-A6F8-F58C909997F7}" srcOrd="0" destOrd="0" presId="urn:microsoft.com/office/officeart/2005/8/layout/vList2"/>
    <dgm:cxn modelId="{147E0BC7-4772-4FE7-BE79-2D72FF6052D6}" srcId="{D1C89DD8-E5AC-4EFC-AA4B-95A9B0C762B7}" destId="{4582A701-9FC8-497C-9FEA-2D82B40299EF}" srcOrd="0" destOrd="0" parTransId="{FFD6A7B5-DE2A-47BC-9626-4BD3A00B938F}" sibTransId="{5641517C-C99F-4D49-A4EB-BA960EF17410}"/>
    <dgm:cxn modelId="{09D89DFA-55F7-4A2A-B83E-008FB66D6BB4}" type="presOf" srcId="{E1396080-E93C-457D-A742-BDF7B885A843}" destId="{124AAFF2-72BA-4417-8645-FAC32430214A}" srcOrd="0" destOrd="0" presId="urn:microsoft.com/office/officeart/2005/8/layout/vList2"/>
    <dgm:cxn modelId="{B67CF7B3-D918-4A5C-BBE0-6D498B4A7729}" type="presParOf" srcId="{C4EDE511-2173-43BB-B30A-42B49AE1D1E8}" destId="{A6AEA85B-E960-4CDA-A6F8-F58C909997F7}" srcOrd="0" destOrd="0" presId="urn:microsoft.com/office/officeart/2005/8/layout/vList2"/>
    <dgm:cxn modelId="{FF2F9901-FD67-4CBB-BF13-FA4F564887E8}" type="presParOf" srcId="{C4EDE511-2173-43BB-B30A-42B49AE1D1E8}" destId="{B6B1042D-ABB0-4B5D-A5DA-10C0A34EF434}" srcOrd="1" destOrd="0" presId="urn:microsoft.com/office/officeart/2005/8/layout/vList2"/>
    <dgm:cxn modelId="{407CEDA3-B75E-4ED3-A0F9-9689D81816A6}" type="presParOf" srcId="{C4EDE511-2173-43BB-B30A-42B49AE1D1E8}" destId="{179BB05D-D633-4E51-91F3-EAAB00844C7F}" srcOrd="2" destOrd="0" presId="urn:microsoft.com/office/officeart/2005/8/layout/vList2"/>
    <dgm:cxn modelId="{DC6D7285-4F25-43EB-B781-B1158139564D}" type="presParOf" srcId="{C4EDE511-2173-43BB-B30A-42B49AE1D1E8}" destId="{4DFC5829-98B1-4377-A24B-DAFBA50D487A}" srcOrd="3" destOrd="0" presId="urn:microsoft.com/office/officeart/2005/8/layout/vList2"/>
    <dgm:cxn modelId="{6AB4663E-FB1D-4AD9-A02F-400D145D8464}" type="presParOf" srcId="{C4EDE511-2173-43BB-B30A-42B49AE1D1E8}" destId="{124AAFF2-72BA-4417-8645-FAC32430214A}" srcOrd="4" destOrd="0" presId="urn:microsoft.com/office/officeart/2005/8/layout/vList2"/>
    <dgm:cxn modelId="{668C4498-B8F9-40A2-B093-98F236D1F9A2}" type="presParOf" srcId="{C4EDE511-2173-43BB-B30A-42B49AE1D1E8}" destId="{0D7C7368-8B2A-4B84-88DE-BC1DB9ED0E89}" srcOrd="5" destOrd="0" presId="urn:microsoft.com/office/officeart/2005/8/layout/vList2"/>
    <dgm:cxn modelId="{1D46E0F2-14CC-40FA-B305-2571DD7DD2FF}" type="presParOf" srcId="{C4EDE511-2173-43BB-B30A-42B49AE1D1E8}" destId="{EDEC12F0-30A1-4512-8D2B-DBC6D2D4B3B0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1441386-2C97-4A5C-ABBB-59739C2FBD1B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36883307-8667-4459-9404-154FACFB5E45}">
      <dgm:prSet/>
      <dgm:spPr/>
      <dgm:t>
        <a:bodyPr/>
        <a:lstStyle/>
        <a:p>
          <a:r>
            <a:rPr lang="hu-HU"/>
            <a:t>Változatos, kihívást jelentő, konkrét célt tartalmazó feladatok</a:t>
          </a:r>
          <a:endParaRPr lang="en-US"/>
        </a:p>
      </dgm:t>
    </dgm:pt>
    <dgm:pt modelId="{DFCA750F-F33A-4D8D-A138-61D17DEF71F9}" type="parTrans" cxnId="{27C58B48-6D55-4184-98E7-E57FA9C337F6}">
      <dgm:prSet/>
      <dgm:spPr/>
      <dgm:t>
        <a:bodyPr/>
        <a:lstStyle/>
        <a:p>
          <a:endParaRPr lang="en-US"/>
        </a:p>
      </dgm:t>
    </dgm:pt>
    <dgm:pt modelId="{176B569D-02FC-4D86-BE42-8B6FF886A286}" type="sibTrans" cxnId="{27C58B48-6D55-4184-98E7-E57FA9C337F6}">
      <dgm:prSet/>
      <dgm:spPr/>
      <dgm:t>
        <a:bodyPr/>
        <a:lstStyle/>
        <a:p>
          <a:endParaRPr lang="en-US"/>
        </a:p>
      </dgm:t>
    </dgm:pt>
    <dgm:pt modelId="{037E5A54-315A-4AA4-87CF-15F8F77C69E8}">
      <dgm:prSet/>
      <dgm:spPr/>
      <dgm:t>
        <a:bodyPr/>
        <a:lstStyle/>
        <a:p>
          <a:r>
            <a:rPr lang="hu-HU"/>
            <a:t>Személyre szabott feladatok</a:t>
          </a:r>
          <a:endParaRPr lang="en-US"/>
        </a:p>
      </dgm:t>
    </dgm:pt>
    <dgm:pt modelId="{77D14862-B01E-4CC9-94F0-9CEC24190A96}" type="parTrans" cxnId="{81254022-F493-494E-AF45-BE6D1AD8E032}">
      <dgm:prSet/>
      <dgm:spPr/>
      <dgm:t>
        <a:bodyPr/>
        <a:lstStyle/>
        <a:p>
          <a:endParaRPr lang="en-US"/>
        </a:p>
      </dgm:t>
    </dgm:pt>
    <dgm:pt modelId="{7EF3D334-2578-4414-92BF-A7951370242C}" type="sibTrans" cxnId="{81254022-F493-494E-AF45-BE6D1AD8E032}">
      <dgm:prSet/>
      <dgm:spPr/>
      <dgm:t>
        <a:bodyPr/>
        <a:lstStyle/>
        <a:p>
          <a:endParaRPr lang="en-US"/>
        </a:p>
      </dgm:t>
    </dgm:pt>
    <dgm:pt modelId="{3B5A017D-3106-42F7-937C-493144AF9DC6}">
      <dgm:prSet/>
      <dgm:spPr/>
      <dgm:t>
        <a:bodyPr/>
        <a:lstStyle/>
        <a:p>
          <a:r>
            <a:rPr lang="hu-HU"/>
            <a:t>Egyéni, személyes előrehaladást értékelő pozitív elismerés</a:t>
          </a:r>
          <a:endParaRPr lang="en-US"/>
        </a:p>
      </dgm:t>
    </dgm:pt>
    <dgm:pt modelId="{971F768F-B86D-4789-9D7B-26A691060617}" type="parTrans" cxnId="{0531C06C-2838-4238-BC24-6C6475241D4E}">
      <dgm:prSet/>
      <dgm:spPr/>
      <dgm:t>
        <a:bodyPr/>
        <a:lstStyle/>
        <a:p>
          <a:endParaRPr lang="en-US"/>
        </a:p>
      </dgm:t>
    </dgm:pt>
    <dgm:pt modelId="{D76B99B8-79A0-4A1E-8E96-49AC96CE954B}" type="sibTrans" cxnId="{0531C06C-2838-4238-BC24-6C6475241D4E}">
      <dgm:prSet/>
      <dgm:spPr/>
      <dgm:t>
        <a:bodyPr/>
        <a:lstStyle/>
        <a:p>
          <a:endParaRPr lang="en-US"/>
        </a:p>
      </dgm:t>
    </dgm:pt>
    <dgm:pt modelId="{21514758-FC9B-4A1C-9E4D-9F4A849D5AB5}">
      <dgm:prSet/>
      <dgm:spPr/>
      <dgm:t>
        <a:bodyPr/>
        <a:lstStyle/>
        <a:p>
          <a:r>
            <a:rPr lang="hu-HU"/>
            <a:t>Kooperatív technikák</a:t>
          </a:r>
          <a:endParaRPr lang="en-US"/>
        </a:p>
      </dgm:t>
    </dgm:pt>
    <dgm:pt modelId="{BD37329F-236D-451F-98AB-686CB8E8361D}" type="parTrans" cxnId="{803E0761-F1D0-4A69-981E-6A17EDBB8D4E}">
      <dgm:prSet/>
      <dgm:spPr/>
      <dgm:t>
        <a:bodyPr/>
        <a:lstStyle/>
        <a:p>
          <a:endParaRPr lang="en-US"/>
        </a:p>
      </dgm:t>
    </dgm:pt>
    <dgm:pt modelId="{DF7263B6-4256-4BAB-B798-083298568A15}" type="sibTrans" cxnId="{803E0761-F1D0-4A69-981E-6A17EDBB8D4E}">
      <dgm:prSet/>
      <dgm:spPr/>
      <dgm:t>
        <a:bodyPr/>
        <a:lstStyle/>
        <a:p>
          <a:endParaRPr lang="en-US"/>
        </a:p>
      </dgm:t>
    </dgm:pt>
    <dgm:pt modelId="{ACED2833-DC46-4E01-B6F6-4BB3D9BC70A0}">
      <dgm:prSet/>
      <dgm:spPr/>
      <dgm:t>
        <a:bodyPr/>
        <a:lstStyle/>
        <a:p>
          <a:r>
            <a:rPr lang="hu-HU"/>
            <a:t>Folyamatos fejlődés bemutatásának teret adni</a:t>
          </a:r>
          <a:endParaRPr lang="en-US"/>
        </a:p>
      </dgm:t>
    </dgm:pt>
    <dgm:pt modelId="{C70500A0-E488-47D3-B667-7F98D51812A3}" type="parTrans" cxnId="{7C6CDFA0-5DB3-4A7F-8340-971B2113FABB}">
      <dgm:prSet/>
      <dgm:spPr/>
      <dgm:t>
        <a:bodyPr/>
        <a:lstStyle/>
        <a:p>
          <a:endParaRPr lang="en-US"/>
        </a:p>
      </dgm:t>
    </dgm:pt>
    <dgm:pt modelId="{0292B2E9-5451-43F1-9A5D-4DCF3B76A7AA}" type="sibTrans" cxnId="{7C6CDFA0-5DB3-4A7F-8340-971B2113FABB}">
      <dgm:prSet/>
      <dgm:spPr/>
      <dgm:t>
        <a:bodyPr/>
        <a:lstStyle/>
        <a:p>
          <a:endParaRPr lang="en-US"/>
        </a:p>
      </dgm:t>
    </dgm:pt>
    <dgm:pt modelId="{85B2ED1C-6623-4445-8101-C743A9270720}">
      <dgm:prSet/>
      <dgm:spPr/>
      <dgm:t>
        <a:bodyPr/>
        <a:lstStyle/>
        <a:p>
          <a:r>
            <a:rPr lang="hu-HU"/>
            <a:t>Az egyéni haladási ritmus figyelembe </a:t>
          </a:r>
          <a:r>
            <a:rPr lang="hu-HU">
              <a:latin typeface="Calibri Light" panose="020F0302020204030204"/>
            </a:rPr>
            <a:t>vétele</a:t>
          </a:r>
          <a:endParaRPr lang="en-US"/>
        </a:p>
      </dgm:t>
    </dgm:pt>
    <dgm:pt modelId="{2016FEE1-C28A-4F2C-9538-454D4F59340E}" type="parTrans" cxnId="{8EF38CBA-AA1F-4693-800F-DAE1711D6E7F}">
      <dgm:prSet/>
      <dgm:spPr/>
      <dgm:t>
        <a:bodyPr/>
        <a:lstStyle/>
        <a:p>
          <a:endParaRPr lang="en-US"/>
        </a:p>
      </dgm:t>
    </dgm:pt>
    <dgm:pt modelId="{62EA4F64-EA10-4438-A397-FD99BC3E306C}" type="sibTrans" cxnId="{8EF38CBA-AA1F-4693-800F-DAE1711D6E7F}">
      <dgm:prSet/>
      <dgm:spPr/>
      <dgm:t>
        <a:bodyPr/>
        <a:lstStyle/>
        <a:p>
          <a:endParaRPr lang="en-US"/>
        </a:p>
      </dgm:t>
    </dgm:pt>
    <dgm:pt modelId="{44F9BD48-F389-44F8-9A82-B6651BD02694}" type="pres">
      <dgm:prSet presAssocID="{41441386-2C97-4A5C-ABBB-59739C2FBD1B}" presName="Name0" presStyleCnt="0">
        <dgm:presLayoutVars>
          <dgm:dir/>
          <dgm:resizeHandles val="exact"/>
        </dgm:presLayoutVars>
      </dgm:prSet>
      <dgm:spPr/>
    </dgm:pt>
    <dgm:pt modelId="{57B553EE-D0DD-407E-AAF9-56C9A7E31EB7}" type="pres">
      <dgm:prSet presAssocID="{36883307-8667-4459-9404-154FACFB5E45}" presName="node" presStyleLbl="node1" presStyleIdx="0" presStyleCnt="6">
        <dgm:presLayoutVars>
          <dgm:bulletEnabled val="1"/>
        </dgm:presLayoutVars>
      </dgm:prSet>
      <dgm:spPr/>
    </dgm:pt>
    <dgm:pt modelId="{2C85D0F6-3FBB-4704-8B0F-EC60D45B1877}" type="pres">
      <dgm:prSet presAssocID="{176B569D-02FC-4D86-BE42-8B6FF886A286}" presName="sibTrans" presStyleLbl="sibTrans1D1" presStyleIdx="0" presStyleCnt="5"/>
      <dgm:spPr/>
    </dgm:pt>
    <dgm:pt modelId="{4B98EE15-9469-4C77-8C10-F9C3301CC6CB}" type="pres">
      <dgm:prSet presAssocID="{176B569D-02FC-4D86-BE42-8B6FF886A286}" presName="connectorText" presStyleLbl="sibTrans1D1" presStyleIdx="0" presStyleCnt="5"/>
      <dgm:spPr/>
    </dgm:pt>
    <dgm:pt modelId="{A37D2227-B039-4F94-B64F-2FAA221CF2B1}" type="pres">
      <dgm:prSet presAssocID="{037E5A54-315A-4AA4-87CF-15F8F77C69E8}" presName="node" presStyleLbl="node1" presStyleIdx="1" presStyleCnt="6">
        <dgm:presLayoutVars>
          <dgm:bulletEnabled val="1"/>
        </dgm:presLayoutVars>
      </dgm:prSet>
      <dgm:spPr/>
    </dgm:pt>
    <dgm:pt modelId="{E2EF80C1-BC78-450C-9193-A06639369936}" type="pres">
      <dgm:prSet presAssocID="{7EF3D334-2578-4414-92BF-A7951370242C}" presName="sibTrans" presStyleLbl="sibTrans1D1" presStyleIdx="1" presStyleCnt="5"/>
      <dgm:spPr/>
    </dgm:pt>
    <dgm:pt modelId="{DEDA3C6E-B50B-4125-B3D5-117387BE7745}" type="pres">
      <dgm:prSet presAssocID="{7EF3D334-2578-4414-92BF-A7951370242C}" presName="connectorText" presStyleLbl="sibTrans1D1" presStyleIdx="1" presStyleCnt="5"/>
      <dgm:spPr/>
    </dgm:pt>
    <dgm:pt modelId="{12EEC6B4-6C4E-41E8-9392-C1FD0CE384C8}" type="pres">
      <dgm:prSet presAssocID="{3B5A017D-3106-42F7-937C-493144AF9DC6}" presName="node" presStyleLbl="node1" presStyleIdx="2" presStyleCnt="6">
        <dgm:presLayoutVars>
          <dgm:bulletEnabled val="1"/>
        </dgm:presLayoutVars>
      </dgm:prSet>
      <dgm:spPr/>
    </dgm:pt>
    <dgm:pt modelId="{4B0A696E-2D68-4793-A7AB-5AC47D58E619}" type="pres">
      <dgm:prSet presAssocID="{D76B99B8-79A0-4A1E-8E96-49AC96CE954B}" presName="sibTrans" presStyleLbl="sibTrans1D1" presStyleIdx="2" presStyleCnt="5"/>
      <dgm:spPr/>
    </dgm:pt>
    <dgm:pt modelId="{7D96B77B-AB06-41AD-BC45-C16E933BCC64}" type="pres">
      <dgm:prSet presAssocID="{D76B99B8-79A0-4A1E-8E96-49AC96CE954B}" presName="connectorText" presStyleLbl="sibTrans1D1" presStyleIdx="2" presStyleCnt="5"/>
      <dgm:spPr/>
    </dgm:pt>
    <dgm:pt modelId="{E55A1419-476F-467A-BDF9-AA198D4F8E4D}" type="pres">
      <dgm:prSet presAssocID="{21514758-FC9B-4A1C-9E4D-9F4A849D5AB5}" presName="node" presStyleLbl="node1" presStyleIdx="3" presStyleCnt="6">
        <dgm:presLayoutVars>
          <dgm:bulletEnabled val="1"/>
        </dgm:presLayoutVars>
      </dgm:prSet>
      <dgm:spPr/>
    </dgm:pt>
    <dgm:pt modelId="{223DE493-B9AE-4953-AC58-87F2C521CC73}" type="pres">
      <dgm:prSet presAssocID="{DF7263B6-4256-4BAB-B798-083298568A15}" presName="sibTrans" presStyleLbl="sibTrans1D1" presStyleIdx="3" presStyleCnt="5"/>
      <dgm:spPr/>
    </dgm:pt>
    <dgm:pt modelId="{04E25D28-37A0-4E8A-81FB-2FA744ACDBF8}" type="pres">
      <dgm:prSet presAssocID="{DF7263B6-4256-4BAB-B798-083298568A15}" presName="connectorText" presStyleLbl="sibTrans1D1" presStyleIdx="3" presStyleCnt="5"/>
      <dgm:spPr/>
    </dgm:pt>
    <dgm:pt modelId="{9FE16F85-DF08-45BD-84DE-5D02358FF201}" type="pres">
      <dgm:prSet presAssocID="{ACED2833-DC46-4E01-B6F6-4BB3D9BC70A0}" presName="node" presStyleLbl="node1" presStyleIdx="4" presStyleCnt="6">
        <dgm:presLayoutVars>
          <dgm:bulletEnabled val="1"/>
        </dgm:presLayoutVars>
      </dgm:prSet>
      <dgm:spPr/>
    </dgm:pt>
    <dgm:pt modelId="{9F329C0D-45F1-41E9-9E37-C9DCB77CDE5C}" type="pres">
      <dgm:prSet presAssocID="{0292B2E9-5451-43F1-9A5D-4DCF3B76A7AA}" presName="sibTrans" presStyleLbl="sibTrans1D1" presStyleIdx="4" presStyleCnt="5"/>
      <dgm:spPr/>
    </dgm:pt>
    <dgm:pt modelId="{0B629F46-158A-48AB-ADD4-E43A9478356D}" type="pres">
      <dgm:prSet presAssocID="{0292B2E9-5451-43F1-9A5D-4DCF3B76A7AA}" presName="connectorText" presStyleLbl="sibTrans1D1" presStyleIdx="4" presStyleCnt="5"/>
      <dgm:spPr/>
    </dgm:pt>
    <dgm:pt modelId="{CD8AB1E6-B362-4514-9C00-0EF025EE2895}" type="pres">
      <dgm:prSet presAssocID="{85B2ED1C-6623-4445-8101-C743A9270720}" presName="node" presStyleLbl="node1" presStyleIdx="5" presStyleCnt="6">
        <dgm:presLayoutVars>
          <dgm:bulletEnabled val="1"/>
        </dgm:presLayoutVars>
      </dgm:prSet>
      <dgm:spPr/>
    </dgm:pt>
  </dgm:ptLst>
  <dgm:cxnLst>
    <dgm:cxn modelId="{26C29B0E-508E-4CA0-A2A9-2C7A6168D1F0}" type="presOf" srcId="{037E5A54-315A-4AA4-87CF-15F8F77C69E8}" destId="{A37D2227-B039-4F94-B64F-2FAA221CF2B1}" srcOrd="0" destOrd="0" presId="urn:microsoft.com/office/officeart/2016/7/layout/RepeatingBendingProcessNew"/>
    <dgm:cxn modelId="{12E55F10-EBA4-4FDF-8BA9-591C7E9CA3F9}" type="presOf" srcId="{D76B99B8-79A0-4A1E-8E96-49AC96CE954B}" destId="{4B0A696E-2D68-4793-A7AB-5AC47D58E619}" srcOrd="0" destOrd="0" presId="urn:microsoft.com/office/officeart/2016/7/layout/RepeatingBendingProcessNew"/>
    <dgm:cxn modelId="{BFC7A914-AC5D-43F8-9AE3-8736FB3664E9}" type="presOf" srcId="{ACED2833-DC46-4E01-B6F6-4BB3D9BC70A0}" destId="{9FE16F85-DF08-45BD-84DE-5D02358FF201}" srcOrd="0" destOrd="0" presId="urn:microsoft.com/office/officeart/2016/7/layout/RepeatingBendingProcessNew"/>
    <dgm:cxn modelId="{81254022-F493-494E-AF45-BE6D1AD8E032}" srcId="{41441386-2C97-4A5C-ABBB-59739C2FBD1B}" destId="{037E5A54-315A-4AA4-87CF-15F8F77C69E8}" srcOrd="1" destOrd="0" parTransId="{77D14862-B01E-4CC9-94F0-9CEC24190A96}" sibTransId="{7EF3D334-2578-4414-92BF-A7951370242C}"/>
    <dgm:cxn modelId="{4E75C523-D7C8-4E9F-8882-EBC091720DBB}" type="presOf" srcId="{DF7263B6-4256-4BAB-B798-083298568A15}" destId="{223DE493-B9AE-4953-AC58-87F2C521CC73}" srcOrd="0" destOrd="0" presId="urn:microsoft.com/office/officeart/2016/7/layout/RepeatingBendingProcessNew"/>
    <dgm:cxn modelId="{AACA9C33-33CF-4DAC-843E-3F2A24C2EB45}" type="presOf" srcId="{21514758-FC9B-4A1C-9E4D-9F4A849D5AB5}" destId="{E55A1419-476F-467A-BDF9-AA198D4F8E4D}" srcOrd="0" destOrd="0" presId="urn:microsoft.com/office/officeart/2016/7/layout/RepeatingBendingProcessNew"/>
    <dgm:cxn modelId="{24150235-3197-463E-9B74-797B8773923E}" type="presOf" srcId="{7EF3D334-2578-4414-92BF-A7951370242C}" destId="{DEDA3C6E-B50B-4125-B3D5-117387BE7745}" srcOrd="1" destOrd="0" presId="urn:microsoft.com/office/officeart/2016/7/layout/RepeatingBendingProcessNew"/>
    <dgm:cxn modelId="{803E0761-F1D0-4A69-981E-6A17EDBB8D4E}" srcId="{41441386-2C97-4A5C-ABBB-59739C2FBD1B}" destId="{21514758-FC9B-4A1C-9E4D-9F4A849D5AB5}" srcOrd="3" destOrd="0" parTransId="{BD37329F-236D-451F-98AB-686CB8E8361D}" sibTransId="{DF7263B6-4256-4BAB-B798-083298568A15}"/>
    <dgm:cxn modelId="{27C58B48-6D55-4184-98E7-E57FA9C337F6}" srcId="{41441386-2C97-4A5C-ABBB-59739C2FBD1B}" destId="{36883307-8667-4459-9404-154FACFB5E45}" srcOrd="0" destOrd="0" parTransId="{DFCA750F-F33A-4D8D-A138-61D17DEF71F9}" sibTransId="{176B569D-02FC-4D86-BE42-8B6FF886A286}"/>
    <dgm:cxn modelId="{0531C06C-2838-4238-BC24-6C6475241D4E}" srcId="{41441386-2C97-4A5C-ABBB-59739C2FBD1B}" destId="{3B5A017D-3106-42F7-937C-493144AF9DC6}" srcOrd="2" destOrd="0" parTransId="{971F768F-B86D-4789-9D7B-26A691060617}" sibTransId="{D76B99B8-79A0-4A1E-8E96-49AC96CE954B}"/>
    <dgm:cxn modelId="{90D87D71-1CB9-4FBF-96B0-7890CAC0CB79}" type="presOf" srcId="{36883307-8667-4459-9404-154FACFB5E45}" destId="{57B553EE-D0DD-407E-AAF9-56C9A7E31EB7}" srcOrd="0" destOrd="0" presId="urn:microsoft.com/office/officeart/2016/7/layout/RepeatingBendingProcessNew"/>
    <dgm:cxn modelId="{77AA5B7B-EED5-4640-B2AB-FA994EE14E03}" type="presOf" srcId="{176B569D-02FC-4D86-BE42-8B6FF886A286}" destId="{2C85D0F6-3FBB-4704-8B0F-EC60D45B1877}" srcOrd="0" destOrd="0" presId="urn:microsoft.com/office/officeart/2016/7/layout/RepeatingBendingProcessNew"/>
    <dgm:cxn modelId="{0F150A8B-001F-4DFB-B003-D006B05A980C}" type="presOf" srcId="{3B5A017D-3106-42F7-937C-493144AF9DC6}" destId="{12EEC6B4-6C4E-41E8-9392-C1FD0CE384C8}" srcOrd="0" destOrd="0" presId="urn:microsoft.com/office/officeart/2016/7/layout/RepeatingBendingProcessNew"/>
    <dgm:cxn modelId="{BD116A90-BB36-4B68-AA69-CBB72D4B89FB}" type="presOf" srcId="{7EF3D334-2578-4414-92BF-A7951370242C}" destId="{E2EF80C1-BC78-450C-9193-A06639369936}" srcOrd="0" destOrd="0" presId="urn:microsoft.com/office/officeart/2016/7/layout/RepeatingBendingProcessNew"/>
    <dgm:cxn modelId="{EA51D091-35DB-4123-BE55-A177A65207ED}" type="presOf" srcId="{85B2ED1C-6623-4445-8101-C743A9270720}" destId="{CD8AB1E6-B362-4514-9C00-0EF025EE2895}" srcOrd="0" destOrd="0" presId="urn:microsoft.com/office/officeart/2016/7/layout/RepeatingBendingProcessNew"/>
    <dgm:cxn modelId="{A39BFA91-68E2-4CCA-AE4A-B465BD383201}" type="presOf" srcId="{0292B2E9-5451-43F1-9A5D-4DCF3B76A7AA}" destId="{9F329C0D-45F1-41E9-9E37-C9DCB77CDE5C}" srcOrd="0" destOrd="0" presId="urn:microsoft.com/office/officeart/2016/7/layout/RepeatingBendingProcessNew"/>
    <dgm:cxn modelId="{D04BEA95-F1E4-4BC5-9BA8-49708678EDB8}" type="presOf" srcId="{176B569D-02FC-4D86-BE42-8B6FF886A286}" destId="{4B98EE15-9469-4C77-8C10-F9C3301CC6CB}" srcOrd="1" destOrd="0" presId="urn:microsoft.com/office/officeart/2016/7/layout/RepeatingBendingProcessNew"/>
    <dgm:cxn modelId="{686AE69D-6CFA-43C0-9B3B-6A5D39AE160B}" type="presOf" srcId="{DF7263B6-4256-4BAB-B798-083298568A15}" destId="{04E25D28-37A0-4E8A-81FB-2FA744ACDBF8}" srcOrd="1" destOrd="0" presId="urn:microsoft.com/office/officeart/2016/7/layout/RepeatingBendingProcessNew"/>
    <dgm:cxn modelId="{7C6CDFA0-5DB3-4A7F-8340-971B2113FABB}" srcId="{41441386-2C97-4A5C-ABBB-59739C2FBD1B}" destId="{ACED2833-DC46-4E01-B6F6-4BB3D9BC70A0}" srcOrd="4" destOrd="0" parTransId="{C70500A0-E488-47D3-B667-7F98D51812A3}" sibTransId="{0292B2E9-5451-43F1-9A5D-4DCF3B76A7AA}"/>
    <dgm:cxn modelId="{E00538B0-B537-444B-8088-DF7651FE13BC}" type="presOf" srcId="{D76B99B8-79A0-4A1E-8E96-49AC96CE954B}" destId="{7D96B77B-AB06-41AD-BC45-C16E933BCC64}" srcOrd="1" destOrd="0" presId="urn:microsoft.com/office/officeart/2016/7/layout/RepeatingBendingProcessNew"/>
    <dgm:cxn modelId="{8EF38CBA-AA1F-4693-800F-DAE1711D6E7F}" srcId="{41441386-2C97-4A5C-ABBB-59739C2FBD1B}" destId="{85B2ED1C-6623-4445-8101-C743A9270720}" srcOrd="5" destOrd="0" parTransId="{2016FEE1-C28A-4F2C-9538-454D4F59340E}" sibTransId="{62EA4F64-EA10-4438-A397-FD99BC3E306C}"/>
    <dgm:cxn modelId="{30A3F8DC-857F-414E-B014-8778B1DC1619}" type="presOf" srcId="{41441386-2C97-4A5C-ABBB-59739C2FBD1B}" destId="{44F9BD48-F389-44F8-9A82-B6651BD02694}" srcOrd="0" destOrd="0" presId="urn:microsoft.com/office/officeart/2016/7/layout/RepeatingBendingProcessNew"/>
    <dgm:cxn modelId="{49048AF6-DF6F-46FC-AA27-2D8281281A74}" type="presOf" srcId="{0292B2E9-5451-43F1-9A5D-4DCF3B76A7AA}" destId="{0B629F46-158A-48AB-ADD4-E43A9478356D}" srcOrd="1" destOrd="0" presId="urn:microsoft.com/office/officeart/2016/7/layout/RepeatingBendingProcessNew"/>
    <dgm:cxn modelId="{D4B65864-2960-44B5-B6F2-766842E7C2DB}" type="presParOf" srcId="{44F9BD48-F389-44F8-9A82-B6651BD02694}" destId="{57B553EE-D0DD-407E-AAF9-56C9A7E31EB7}" srcOrd="0" destOrd="0" presId="urn:microsoft.com/office/officeart/2016/7/layout/RepeatingBendingProcessNew"/>
    <dgm:cxn modelId="{9FE255DC-8911-4033-89BE-C7AE1385E5D7}" type="presParOf" srcId="{44F9BD48-F389-44F8-9A82-B6651BD02694}" destId="{2C85D0F6-3FBB-4704-8B0F-EC60D45B1877}" srcOrd="1" destOrd="0" presId="urn:microsoft.com/office/officeart/2016/7/layout/RepeatingBendingProcessNew"/>
    <dgm:cxn modelId="{2DDF0ACB-A4BE-4C04-9878-DCD1406415BE}" type="presParOf" srcId="{2C85D0F6-3FBB-4704-8B0F-EC60D45B1877}" destId="{4B98EE15-9469-4C77-8C10-F9C3301CC6CB}" srcOrd="0" destOrd="0" presId="urn:microsoft.com/office/officeart/2016/7/layout/RepeatingBendingProcessNew"/>
    <dgm:cxn modelId="{81993F59-FF42-4BF1-8A63-3270B344627E}" type="presParOf" srcId="{44F9BD48-F389-44F8-9A82-B6651BD02694}" destId="{A37D2227-B039-4F94-B64F-2FAA221CF2B1}" srcOrd="2" destOrd="0" presId="urn:microsoft.com/office/officeart/2016/7/layout/RepeatingBendingProcessNew"/>
    <dgm:cxn modelId="{A712DF76-7248-4C13-ABAE-A31606C5A71A}" type="presParOf" srcId="{44F9BD48-F389-44F8-9A82-B6651BD02694}" destId="{E2EF80C1-BC78-450C-9193-A06639369936}" srcOrd="3" destOrd="0" presId="urn:microsoft.com/office/officeart/2016/7/layout/RepeatingBendingProcessNew"/>
    <dgm:cxn modelId="{9D174CB0-0B54-49D2-9DC1-BE3F64E70736}" type="presParOf" srcId="{E2EF80C1-BC78-450C-9193-A06639369936}" destId="{DEDA3C6E-B50B-4125-B3D5-117387BE7745}" srcOrd="0" destOrd="0" presId="urn:microsoft.com/office/officeart/2016/7/layout/RepeatingBendingProcessNew"/>
    <dgm:cxn modelId="{DA0CC90D-3855-4D2B-B820-E2FD26EF10AF}" type="presParOf" srcId="{44F9BD48-F389-44F8-9A82-B6651BD02694}" destId="{12EEC6B4-6C4E-41E8-9392-C1FD0CE384C8}" srcOrd="4" destOrd="0" presId="urn:microsoft.com/office/officeart/2016/7/layout/RepeatingBendingProcessNew"/>
    <dgm:cxn modelId="{4AA41CDB-F377-4A76-8A72-4E11A6F69821}" type="presParOf" srcId="{44F9BD48-F389-44F8-9A82-B6651BD02694}" destId="{4B0A696E-2D68-4793-A7AB-5AC47D58E619}" srcOrd="5" destOrd="0" presId="urn:microsoft.com/office/officeart/2016/7/layout/RepeatingBendingProcessNew"/>
    <dgm:cxn modelId="{F50F0620-0BE3-4149-8C65-2A467E267D11}" type="presParOf" srcId="{4B0A696E-2D68-4793-A7AB-5AC47D58E619}" destId="{7D96B77B-AB06-41AD-BC45-C16E933BCC64}" srcOrd="0" destOrd="0" presId="urn:microsoft.com/office/officeart/2016/7/layout/RepeatingBendingProcessNew"/>
    <dgm:cxn modelId="{FD0846A0-671D-479B-97DC-F388B1DFCCB8}" type="presParOf" srcId="{44F9BD48-F389-44F8-9A82-B6651BD02694}" destId="{E55A1419-476F-467A-BDF9-AA198D4F8E4D}" srcOrd="6" destOrd="0" presId="urn:microsoft.com/office/officeart/2016/7/layout/RepeatingBendingProcessNew"/>
    <dgm:cxn modelId="{AEF67181-E458-46EC-99EE-52D4A0A96FBB}" type="presParOf" srcId="{44F9BD48-F389-44F8-9A82-B6651BD02694}" destId="{223DE493-B9AE-4953-AC58-87F2C521CC73}" srcOrd="7" destOrd="0" presId="urn:microsoft.com/office/officeart/2016/7/layout/RepeatingBendingProcessNew"/>
    <dgm:cxn modelId="{42245462-C0CF-463E-BD3D-161C14A47421}" type="presParOf" srcId="{223DE493-B9AE-4953-AC58-87F2C521CC73}" destId="{04E25D28-37A0-4E8A-81FB-2FA744ACDBF8}" srcOrd="0" destOrd="0" presId="urn:microsoft.com/office/officeart/2016/7/layout/RepeatingBendingProcessNew"/>
    <dgm:cxn modelId="{57F7646F-1F2A-4AF4-8F89-51ED354EC29B}" type="presParOf" srcId="{44F9BD48-F389-44F8-9A82-B6651BD02694}" destId="{9FE16F85-DF08-45BD-84DE-5D02358FF201}" srcOrd="8" destOrd="0" presId="urn:microsoft.com/office/officeart/2016/7/layout/RepeatingBendingProcessNew"/>
    <dgm:cxn modelId="{0D12CB2C-A537-4425-A94D-FBF67598AFB5}" type="presParOf" srcId="{44F9BD48-F389-44F8-9A82-B6651BD02694}" destId="{9F329C0D-45F1-41E9-9E37-C9DCB77CDE5C}" srcOrd="9" destOrd="0" presId="urn:microsoft.com/office/officeart/2016/7/layout/RepeatingBendingProcessNew"/>
    <dgm:cxn modelId="{5AC64D76-01D7-48F1-8E55-52142374F1E4}" type="presParOf" srcId="{9F329C0D-45F1-41E9-9E37-C9DCB77CDE5C}" destId="{0B629F46-158A-48AB-ADD4-E43A9478356D}" srcOrd="0" destOrd="0" presId="urn:microsoft.com/office/officeart/2016/7/layout/RepeatingBendingProcessNew"/>
    <dgm:cxn modelId="{72F1DD69-1CEB-436E-A92F-B130B8160265}" type="presParOf" srcId="{44F9BD48-F389-44F8-9A82-B6651BD02694}" destId="{CD8AB1E6-B362-4514-9C00-0EF025EE2895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D3F771E-3D85-4351-A03C-F2AD73620791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9150D38F-C493-4119-B92A-0D1C1BD5FABB}">
      <dgm:prSet/>
      <dgm:spPr/>
      <dgm:t>
        <a:bodyPr/>
        <a:lstStyle/>
        <a:p>
          <a:r>
            <a:rPr lang="hu-HU"/>
            <a:t>Tari Annamária: #yz Generációk online (Tericum Könyvkiadó 2015)</a:t>
          </a:r>
          <a:endParaRPr lang="en-US"/>
        </a:p>
      </dgm:t>
    </dgm:pt>
    <dgm:pt modelId="{ABDE1B88-E6CD-4F51-A38C-8229A30E253B}" type="parTrans" cxnId="{1154ABB1-1B1E-46E7-9D6C-F71AD2ED8EDA}">
      <dgm:prSet/>
      <dgm:spPr/>
      <dgm:t>
        <a:bodyPr/>
        <a:lstStyle/>
        <a:p>
          <a:endParaRPr lang="en-US"/>
        </a:p>
      </dgm:t>
    </dgm:pt>
    <dgm:pt modelId="{C606AEBE-BE25-40C3-82F2-095164FD2217}" type="sibTrans" cxnId="{1154ABB1-1B1E-46E7-9D6C-F71AD2ED8EDA}">
      <dgm:prSet/>
      <dgm:spPr/>
      <dgm:t>
        <a:bodyPr/>
        <a:lstStyle/>
        <a:p>
          <a:endParaRPr lang="en-US"/>
        </a:p>
      </dgm:t>
    </dgm:pt>
    <dgm:pt modelId="{A8D4DBD8-6F96-4EF1-A2F4-D006CDE61372}">
      <dgm:prSet/>
      <dgm:spPr/>
      <dgm:t>
        <a:bodyPr/>
        <a:lstStyle/>
        <a:p>
          <a:r>
            <a:rPr lang="hu-HU"/>
            <a:t>Daniel H. Pink: Motiváció 3.0 Ösztönzés másképp (HVG 2010)</a:t>
          </a:r>
          <a:endParaRPr lang="en-US"/>
        </a:p>
      </dgm:t>
    </dgm:pt>
    <dgm:pt modelId="{E702301F-B3E9-430F-90BD-5E61594B7306}" type="parTrans" cxnId="{50BCC228-7493-44C7-B021-B76F0653A5C3}">
      <dgm:prSet/>
      <dgm:spPr/>
      <dgm:t>
        <a:bodyPr/>
        <a:lstStyle/>
        <a:p>
          <a:endParaRPr lang="en-US"/>
        </a:p>
      </dgm:t>
    </dgm:pt>
    <dgm:pt modelId="{14F2FCB1-4A83-4239-B6FF-9C18F173B9D9}" type="sibTrans" cxnId="{50BCC228-7493-44C7-B021-B76F0653A5C3}">
      <dgm:prSet/>
      <dgm:spPr/>
      <dgm:t>
        <a:bodyPr/>
        <a:lstStyle/>
        <a:p>
          <a:endParaRPr lang="en-US"/>
        </a:p>
      </dgm:t>
    </dgm:pt>
    <dgm:pt modelId="{499F8911-3D38-4F67-A50D-6BA0E1CB5830}" type="pres">
      <dgm:prSet presAssocID="{9D3F771E-3D85-4351-A03C-F2AD73620791}" presName="outerComposite" presStyleCnt="0">
        <dgm:presLayoutVars>
          <dgm:chMax val="5"/>
          <dgm:dir/>
          <dgm:resizeHandles val="exact"/>
        </dgm:presLayoutVars>
      </dgm:prSet>
      <dgm:spPr/>
    </dgm:pt>
    <dgm:pt modelId="{53D7BDDD-5F48-4AB3-90AB-DB22C8B2E9C6}" type="pres">
      <dgm:prSet presAssocID="{9D3F771E-3D85-4351-A03C-F2AD73620791}" presName="dummyMaxCanvas" presStyleCnt="0">
        <dgm:presLayoutVars/>
      </dgm:prSet>
      <dgm:spPr/>
    </dgm:pt>
    <dgm:pt modelId="{FE2D3570-96CA-4DDF-9B64-6C8EF502D4F7}" type="pres">
      <dgm:prSet presAssocID="{9D3F771E-3D85-4351-A03C-F2AD73620791}" presName="TwoNodes_1" presStyleLbl="node1" presStyleIdx="0" presStyleCnt="2">
        <dgm:presLayoutVars>
          <dgm:bulletEnabled val="1"/>
        </dgm:presLayoutVars>
      </dgm:prSet>
      <dgm:spPr/>
    </dgm:pt>
    <dgm:pt modelId="{4DBC282D-E85F-4C13-AE5B-F9E1405135D4}" type="pres">
      <dgm:prSet presAssocID="{9D3F771E-3D85-4351-A03C-F2AD73620791}" presName="TwoNodes_2" presStyleLbl="node1" presStyleIdx="1" presStyleCnt="2">
        <dgm:presLayoutVars>
          <dgm:bulletEnabled val="1"/>
        </dgm:presLayoutVars>
      </dgm:prSet>
      <dgm:spPr/>
    </dgm:pt>
    <dgm:pt modelId="{8E7CB087-D133-4398-B014-4C61382AEA70}" type="pres">
      <dgm:prSet presAssocID="{9D3F771E-3D85-4351-A03C-F2AD73620791}" presName="TwoConn_1-2" presStyleLbl="fgAccFollowNode1" presStyleIdx="0" presStyleCnt="1">
        <dgm:presLayoutVars>
          <dgm:bulletEnabled val="1"/>
        </dgm:presLayoutVars>
      </dgm:prSet>
      <dgm:spPr/>
    </dgm:pt>
    <dgm:pt modelId="{FA4F6DBA-F356-4745-A2DC-FE4286A19CE2}" type="pres">
      <dgm:prSet presAssocID="{9D3F771E-3D85-4351-A03C-F2AD73620791}" presName="TwoNodes_1_text" presStyleLbl="node1" presStyleIdx="1" presStyleCnt="2">
        <dgm:presLayoutVars>
          <dgm:bulletEnabled val="1"/>
        </dgm:presLayoutVars>
      </dgm:prSet>
      <dgm:spPr/>
    </dgm:pt>
    <dgm:pt modelId="{FFE5A32A-FF7B-4653-B6AE-EA52DA6980DA}" type="pres">
      <dgm:prSet presAssocID="{9D3F771E-3D85-4351-A03C-F2AD73620791}" presName="TwoNodes_2_text" presStyleLbl="node1" presStyleIdx="1" presStyleCnt="2">
        <dgm:presLayoutVars>
          <dgm:bulletEnabled val="1"/>
        </dgm:presLayoutVars>
      </dgm:prSet>
      <dgm:spPr/>
    </dgm:pt>
  </dgm:ptLst>
  <dgm:cxnLst>
    <dgm:cxn modelId="{BD1BA503-0F8C-4540-9172-81341641CDCD}" type="presOf" srcId="{9150D38F-C493-4119-B92A-0D1C1BD5FABB}" destId="{FA4F6DBA-F356-4745-A2DC-FE4286A19CE2}" srcOrd="1" destOrd="0" presId="urn:microsoft.com/office/officeart/2005/8/layout/vProcess5"/>
    <dgm:cxn modelId="{A3793D06-096A-44BF-A652-FEFF4D5CD80A}" type="presOf" srcId="{9150D38F-C493-4119-B92A-0D1C1BD5FABB}" destId="{FE2D3570-96CA-4DDF-9B64-6C8EF502D4F7}" srcOrd="0" destOrd="0" presId="urn:microsoft.com/office/officeart/2005/8/layout/vProcess5"/>
    <dgm:cxn modelId="{A5BD7E0D-EA9A-4B2F-9B43-94CD3181699D}" type="presOf" srcId="{A8D4DBD8-6F96-4EF1-A2F4-D006CDE61372}" destId="{FFE5A32A-FF7B-4653-B6AE-EA52DA6980DA}" srcOrd="1" destOrd="0" presId="urn:microsoft.com/office/officeart/2005/8/layout/vProcess5"/>
    <dgm:cxn modelId="{50BCC228-7493-44C7-B021-B76F0653A5C3}" srcId="{9D3F771E-3D85-4351-A03C-F2AD73620791}" destId="{A8D4DBD8-6F96-4EF1-A2F4-D006CDE61372}" srcOrd="1" destOrd="0" parTransId="{E702301F-B3E9-430F-90BD-5E61594B7306}" sibTransId="{14F2FCB1-4A83-4239-B6FF-9C18F173B9D9}"/>
    <dgm:cxn modelId="{3AE45941-2F76-4C8D-8F54-FEE0130F097A}" type="presOf" srcId="{9D3F771E-3D85-4351-A03C-F2AD73620791}" destId="{499F8911-3D38-4F67-A50D-6BA0E1CB5830}" srcOrd="0" destOrd="0" presId="urn:microsoft.com/office/officeart/2005/8/layout/vProcess5"/>
    <dgm:cxn modelId="{AFDC2690-5669-47BE-8254-7F2624B883DB}" type="presOf" srcId="{C606AEBE-BE25-40C3-82F2-095164FD2217}" destId="{8E7CB087-D133-4398-B014-4C61382AEA70}" srcOrd="0" destOrd="0" presId="urn:microsoft.com/office/officeart/2005/8/layout/vProcess5"/>
    <dgm:cxn modelId="{07E9AD9C-5C4F-4D27-8482-AFD58499D1DB}" type="presOf" srcId="{A8D4DBD8-6F96-4EF1-A2F4-D006CDE61372}" destId="{4DBC282D-E85F-4C13-AE5B-F9E1405135D4}" srcOrd="0" destOrd="0" presId="urn:microsoft.com/office/officeart/2005/8/layout/vProcess5"/>
    <dgm:cxn modelId="{1154ABB1-1B1E-46E7-9D6C-F71AD2ED8EDA}" srcId="{9D3F771E-3D85-4351-A03C-F2AD73620791}" destId="{9150D38F-C493-4119-B92A-0D1C1BD5FABB}" srcOrd="0" destOrd="0" parTransId="{ABDE1B88-E6CD-4F51-A38C-8229A30E253B}" sibTransId="{C606AEBE-BE25-40C3-82F2-095164FD2217}"/>
    <dgm:cxn modelId="{5F0CC4A3-7017-4C9D-89EA-7AC094F175FE}" type="presParOf" srcId="{499F8911-3D38-4F67-A50D-6BA0E1CB5830}" destId="{53D7BDDD-5F48-4AB3-90AB-DB22C8B2E9C6}" srcOrd="0" destOrd="0" presId="urn:microsoft.com/office/officeart/2005/8/layout/vProcess5"/>
    <dgm:cxn modelId="{A07E5A78-F977-46C9-95A5-0ADE42E29D0C}" type="presParOf" srcId="{499F8911-3D38-4F67-A50D-6BA0E1CB5830}" destId="{FE2D3570-96CA-4DDF-9B64-6C8EF502D4F7}" srcOrd="1" destOrd="0" presId="urn:microsoft.com/office/officeart/2005/8/layout/vProcess5"/>
    <dgm:cxn modelId="{9338932D-5202-41D8-9459-421D439D476E}" type="presParOf" srcId="{499F8911-3D38-4F67-A50D-6BA0E1CB5830}" destId="{4DBC282D-E85F-4C13-AE5B-F9E1405135D4}" srcOrd="2" destOrd="0" presId="urn:microsoft.com/office/officeart/2005/8/layout/vProcess5"/>
    <dgm:cxn modelId="{30B48E87-0504-4785-B3B4-4E7BE93B0E9C}" type="presParOf" srcId="{499F8911-3D38-4F67-A50D-6BA0E1CB5830}" destId="{8E7CB087-D133-4398-B014-4C61382AEA70}" srcOrd="3" destOrd="0" presId="urn:microsoft.com/office/officeart/2005/8/layout/vProcess5"/>
    <dgm:cxn modelId="{63854FDB-CEF9-4AC1-BDD7-5FA0135F11ED}" type="presParOf" srcId="{499F8911-3D38-4F67-A50D-6BA0E1CB5830}" destId="{FA4F6DBA-F356-4745-A2DC-FE4286A19CE2}" srcOrd="4" destOrd="0" presId="urn:microsoft.com/office/officeart/2005/8/layout/vProcess5"/>
    <dgm:cxn modelId="{6971D580-3859-49B7-A22A-DDF66F4DBEE3}" type="presParOf" srcId="{499F8911-3D38-4F67-A50D-6BA0E1CB5830}" destId="{FFE5A32A-FF7B-4653-B6AE-EA52DA6980DA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AEA85B-E960-4CDA-A6F8-F58C909997F7}">
      <dsp:nvSpPr>
        <dsp:cNvPr id="0" name=""/>
        <dsp:cNvSpPr/>
      </dsp:nvSpPr>
      <dsp:spPr>
        <a:xfrm>
          <a:off x="0" y="4149"/>
          <a:ext cx="10515600" cy="9734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600" b="1" u="sng" kern="1200" dirty="0"/>
            <a:t>Beépült - </a:t>
          </a:r>
          <a:r>
            <a:rPr lang="hu-HU" sz="3600" b="1" u="sng" kern="1200" dirty="0" err="1"/>
            <a:t>internalizált</a:t>
          </a:r>
          <a:r>
            <a:rPr lang="hu-HU" sz="3200" kern="1200" dirty="0"/>
            <a:t>: </a:t>
          </a:r>
          <a:r>
            <a:rPr lang="hu-HU" sz="2800" kern="1200" dirty="0"/>
            <a:t>a tanulás az én dolgom</a:t>
          </a:r>
          <a:endParaRPr lang="en-US" sz="3200" kern="1200" dirty="0"/>
        </a:p>
      </dsp:txBody>
      <dsp:txXfrm>
        <a:off x="47519" y="51668"/>
        <a:ext cx="10420562" cy="878402"/>
      </dsp:txXfrm>
    </dsp:sp>
    <dsp:sp modelId="{179BB05D-D633-4E51-91F3-EAAB00844C7F}">
      <dsp:nvSpPr>
        <dsp:cNvPr id="0" name=""/>
        <dsp:cNvSpPr/>
      </dsp:nvSpPr>
      <dsp:spPr>
        <a:xfrm>
          <a:off x="0" y="1127349"/>
          <a:ext cx="10515600" cy="97344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600" b="1" u="sng" kern="1200" dirty="0"/>
            <a:t>Belső</a:t>
          </a:r>
          <a:r>
            <a:rPr lang="hu-HU" sz="3200" kern="1200" dirty="0"/>
            <a:t>: </a:t>
          </a:r>
          <a:r>
            <a:rPr lang="hu-HU" sz="2800" kern="1200" dirty="0"/>
            <a:t>kíváncsi vagyok, érdekel, meg akarom tanulni</a:t>
          </a:r>
          <a:endParaRPr lang="en-US" sz="3200" kern="1200" dirty="0"/>
        </a:p>
      </dsp:txBody>
      <dsp:txXfrm>
        <a:off x="47519" y="1174868"/>
        <a:ext cx="10420562" cy="878402"/>
      </dsp:txXfrm>
    </dsp:sp>
    <dsp:sp modelId="{124AAFF2-72BA-4417-8645-FAC32430214A}">
      <dsp:nvSpPr>
        <dsp:cNvPr id="0" name=""/>
        <dsp:cNvSpPr/>
      </dsp:nvSpPr>
      <dsp:spPr>
        <a:xfrm>
          <a:off x="0" y="2250549"/>
          <a:ext cx="10515600" cy="97344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600" b="1" u="sng" kern="1200" dirty="0"/>
            <a:t>Külső</a:t>
          </a:r>
          <a:r>
            <a:rPr lang="hu-HU" sz="3200" kern="1200" dirty="0"/>
            <a:t>: </a:t>
          </a:r>
          <a:r>
            <a:rPr lang="hu-HU" sz="2800" kern="1200" dirty="0"/>
            <a:t>szeretnék jó jegyet, </a:t>
          </a:r>
          <a:r>
            <a:rPr lang="hu-HU" sz="2800" kern="1200" dirty="0">
              <a:latin typeface="+mn-lt"/>
            </a:rPr>
            <a:t>szeretném elkerülni a </a:t>
          </a:r>
          <a:r>
            <a:rPr lang="hu-HU" sz="2800" kern="1200" dirty="0"/>
            <a:t>bukást</a:t>
          </a:r>
          <a:endParaRPr lang="en-US" sz="3200" kern="1200" dirty="0"/>
        </a:p>
      </dsp:txBody>
      <dsp:txXfrm>
        <a:off x="47519" y="2298068"/>
        <a:ext cx="10420562" cy="878402"/>
      </dsp:txXfrm>
    </dsp:sp>
    <dsp:sp modelId="{EDEC12F0-30A1-4512-8D2B-DBC6D2D4B3B0}">
      <dsp:nvSpPr>
        <dsp:cNvPr id="0" name=""/>
        <dsp:cNvSpPr/>
      </dsp:nvSpPr>
      <dsp:spPr>
        <a:xfrm>
          <a:off x="0" y="3373749"/>
          <a:ext cx="10515600" cy="9734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600" b="1" u="sng" kern="1200" dirty="0"/>
            <a:t>Presztízsmotiváció</a:t>
          </a:r>
          <a:r>
            <a:rPr lang="hu-HU" sz="3200" kern="1200" dirty="0"/>
            <a:t>: </a:t>
          </a:r>
          <a:r>
            <a:rPr lang="hu-HU" sz="2800" kern="1200" dirty="0"/>
            <a:t>külső és belső motivációs célok együttese</a:t>
          </a:r>
          <a:endParaRPr lang="en-US" sz="3200" kern="1200" dirty="0"/>
        </a:p>
      </dsp:txBody>
      <dsp:txXfrm>
        <a:off x="47519" y="3421268"/>
        <a:ext cx="10420562" cy="8784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85D0F6-3FBB-4704-8B0F-EC60D45B1877}">
      <dsp:nvSpPr>
        <dsp:cNvPr id="0" name=""/>
        <dsp:cNvSpPr/>
      </dsp:nvSpPr>
      <dsp:spPr>
        <a:xfrm>
          <a:off x="2767295" y="712675"/>
          <a:ext cx="54854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8545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27089" y="755499"/>
        <a:ext cx="28957" cy="5791"/>
      </dsp:txXfrm>
    </dsp:sp>
    <dsp:sp modelId="{57B553EE-D0DD-407E-AAF9-56C9A7E31EB7}">
      <dsp:nvSpPr>
        <dsp:cNvPr id="0" name=""/>
        <dsp:cNvSpPr/>
      </dsp:nvSpPr>
      <dsp:spPr>
        <a:xfrm>
          <a:off x="251070" y="2988"/>
          <a:ext cx="2518024" cy="151081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385" tIns="129515" rIns="123385" bIns="129515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200" kern="1200"/>
            <a:t>Változatos, kihívást jelentő, konkrét célt tartalmazó feladatok</a:t>
          </a:r>
          <a:endParaRPr lang="en-US" sz="2200" kern="1200"/>
        </a:p>
      </dsp:txBody>
      <dsp:txXfrm>
        <a:off x="251070" y="2988"/>
        <a:ext cx="2518024" cy="1510814"/>
      </dsp:txXfrm>
    </dsp:sp>
    <dsp:sp modelId="{E2EF80C1-BC78-450C-9193-A06639369936}">
      <dsp:nvSpPr>
        <dsp:cNvPr id="0" name=""/>
        <dsp:cNvSpPr/>
      </dsp:nvSpPr>
      <dsp:spPr>
        <a:xfrm>
          <a:off x="1510082" y="1512002"/>
          <a:ext cx="3097170" cy="548545"/>
        </a:xfrm>
        <a:custGeom>
          <a:avLst/>
          <a:gdLst/>
          <a:ahLst/>
          <a:cxnLst/>
          <a:rect l="0" t="0" r="0" b="0"/>
          <a:pathLst>
            <a:path>
              <a:moveTo>
                <a:pt x="3097170" y="0"/>
              </a:moveTo>
              <a:lnTo>
                <a:pt x="3097170" y="291372"/>
              </a:lnTo>
              <a:lnTo>
                <a:pt x="0" y="291372"/>
              </a:lnTo>
              <a:lnTo>
                <a:pt x="0" y="548545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979896" y="1783380"/>
        <a:ext cx="157542" cy="5791"/>
      </dsp:txXfrm>
    </dsp:sp>
    <dsp:sp modelId="{A37D2227-B039-4F94-B64F-2FAA221CF2B1}">
      <dsp:nvSpPr>
        <dsp:cNvPr id="0" name=""/>
        <dsp:cNvSpPr/>
      </dsp:nvSpPr>
      <dsp:spPr>
        <a:xfrm>
          <a:off x="3348240" y="2988"/>
          <a:ext cx="2518024" cy="151081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385" tIns="129515" rIns="123385" bIns="129515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200" kern="1200"/>
            <a:t>Személyre szabott feladatok</a:t>
          </a:r>
          <a:endParaRPr lang="en-US" sz="2200" kern="1200"/>
        </a:p>
      </dsp:txBody>
      <dsp:txXfrm>
        <a:off x="3348240" y="2988"/>
        <a:ext cx="2518024" cy="1510814"/>
      </dsp:txXfrm>
    </dsp:sp>
    <dsp:sp modelId="{4B0A696E-2D68-4793-A7AB-5AC47D58E619}">
      <dsp:nvSpPr>
        <dsp:cNvPr id="0" name=""/>
        <dsp:cNvSpPr/>
      </dsp:nvSpPr>
      <dsp:spPr>
        <a:xfrm>
          <a:off x="2767295" y="2802635"/>
          <a:ext cx="54854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8545" y="45720"/>
              </a:lnTo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27089" y="2845460"/>
        <a:ext cx="28957" cy="5791"/>
      </dsp:txXfrm>
    </dsp:sp>
    <dsp:sp modelId="{12EEC6B4-6C4E-41E8-9392-C1FD0CE384C8}">
      <dsp:nvSpPr>
        <dsp:cNvPr id="0" name=""/>
        <dsp:cNvSpPr/>
      </dsp:nvSpPr>
      <dsp:spPr>
        <a:xfrm>
          <a:off x="251070" y="2092948"/>
          <a:ext cx="2518024" cy="151081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385" tIns="129515" rIns="123385" bIns="129515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200" kern="1200"/>
            <a:t>Egyéni, személyes előrehaladást értékelő pozitív elismerés</a:t>
          </a:r>
          <a:endParaRPr lang="en-US" sz="2200" kern="1200"/>
        </a:p>
      </dsp:txBody>
      <dsp:txXfrm>
        <a:off x="251070" y="2092948"/>
        <a:ext cx="2518024" cy="1510814"/>
      </dsp:txXfrm>
    </dsp:sp>
    <dsp:sp modelId="{223DE493-B9AE-4953-AC58-87F2C521CC73}">
      <dsp:nvSpPr>
        <dsp:cNvPr id="0" name=""/>
        <dsp:cNvSpPr/>
      </dsp:nvSpPr>
      <dsp:spPr>
        <a:xfrm>
          <a:off x="1510082" y="3601963"/>
          <a:ext cx="3097170" cy="548545"/>
        </a:xfrm>
        <a:custGeom>
          <a:avLst/>
          <a:gdLst/>
          <a:ahLst/>
          <a:cxnLst/>
          <a:rect l="0" t="0" r="0" b="0"/>
          <a:pathLst>
            <a:path>
              <a:moveTo>
                <a:pt x="3097170" y="0"/>
              </a:moveTo>
              <a:lnTo>
                <a:pt x="3097170" y="291372"/>
              </a:lnTo>
              <a:lnTo>
                <a:pt x="0" y="291372"/>
              </a:lnTo>
              <a:lnTo>
                <a:pt x="0" y="548545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979896" y="3873340"/>
        <a:ext cx="157542" cy="5791"/>
      </dsp:txXfrm>
    </dsp:sp>
    <dsp:sp modelId="{E55A1419-476F-467A-BDF9-AA198D4F8E4D}">
      <dsp:nvSpPr>
        <dsp:cNvPr id="0" name=""/>
        <dsp:cNvSpPr/>
      </dsp:nvSpPr>
      <dsp:spPr>
        <a:xfrm>
          <a:off x="3348240" y="2092948"/>
          <a:ext cx="2518024" cy="151081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385" tIns="129515" rIns="123385" bIns="129515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200" kern="1200"/>
            <a:t>Kooperatív technikák</a:t>
          </a:r>
          <a:endParaRPr lang="en-US" sz="2200" kern="1200"/>
        </a:p>
      </dsp:txBody>
      <dsp:txXfrm>
        <a:off x="3348240" y="2092948"/>
        <a:ext cx="2518024" cy="1510814"/>
      </dsp:txXfrm>
    </dsp:sp>
    <dsp:sp modelId="{9F329C0D-45F1-41E9-9E37-C9DCB77CDE5C}">
      <dsp:nvSpPr>
        <dsp:cNvPr id="0" name=""/>
        <dsp:cNvSpPr/>
      </dsp:nvSpPr>
      <dsp:spPr>
        <a:xfrm>
          <a:off x="2767295" y="4892596"/>
          <a:ext cx="54854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8545" y="45720"/>
              </a:lnTo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27089" y="4935420"/>
        <a:ext cx="28957" cy="5791"/>
      </dsp:txXfrm>
    </dsp:sp>
    <dsp:sp modelId="{9FE16F85-DF08-45BD-84DE-5D02358FF201}">
      <dsp:nvSpPr>
        <dsp:cNvPr id="0" name=""/>
        <dsp:cNvSpPr/>
      </dsp:nvSpPr>
      <dsp:spPr>
        <a:xfrm>
          <a:off x="251070" y="4182909"/>
          <a:ext cx="2518024" cy="151081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385" tIns="129515" rIns="123385" bIns="129515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200" kern="1200"/>
            <a:t>Folyamatos fejlődés bemutatásának teret adni</a:t>
          </a:r>
          <a:endParaRPr lang="en-US" sz="2200" kern="1200"/>
        </a:p>
      </dsp:txBody>
      <dsp:txXfrm>
        <a:off x="251070" y="4182909"/>
        <a:ext cx="2518024" cy="1510814"/>
      </dsp:txXfrm>
    </dsp:sp>
    <dsp:sp modelId="{CD8AB1E6-B362-4514-9C00-0EF025EE2895}">
      <dsp:nvSpPr>
        <dsp:cNvPr id="0" name=""/>
        <dsp:cNvSpPr/>
      </dsp:nvSpPr>
      <dsp:spPr>
        <a:xfrm>
          <a:off x="3348240" y="4182909"/>
          <a:ext cx="2518024" cy="151081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385" tIns="129515" rIns="123385" bIns="129515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200" kern="1200"/>
            <a:t>Az egyéni haladási ritmus figyelembe </a:t>
          </a:r>
          <a:r>
            <a:rPr lang="hu-HU" sz="2200" kern="1200">
              <a:latin typeface="Calibri Light" panose="020F0302020204030204"/>
            </a:rPr>
            <a:t>vétele</a:t>
          </a:r>
          <a:endParaRPr lang="en-US" sz="2200" kern="1200"/>
        </a:p>
      </dsp:txBody>
      <dsp:txXfrm>
        <a:off x="3348240" y="4182909"/>
        <a:ext cx="2518024" cy="151081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2D3570-96CA-4DDF-9B64-6C8EF502D4F7}">
      <dsp:nvSpPr>
        <dsp:cNvPr id="0" name=""/>
        <dsp:cNvSpPr/>
      </dsp:nvSpPr>
      <dsp:spPr>
        <a:xfrm>
          <a:off x="0" y="0"/>
          <a:ext cx="9288654" cy="166023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700" kern="1200"/>
            <a:t>Tari Annamária: #yz Generációk online (Tericum Könyvkiadó 2015)</a:t>
          </a:r>
          <a:endParaRPr lang="en-US" sz="3700" kern="1200"/>
        </a:p>
      </dsp:txBody>
      <dsp:txXfrm>
        <a:off x="48627" y="48627"/>
        <a:ext cx="7572674" cy="1562978"/>
      </dsp:txXfrm>
    </dsp:sp>
    <dsp:sp modelId="{4DBC282D-E85F-4C13-AE5B-F9E1405135D4}">
      <dsp:nvSpPr>
        <dsp:cNvPr id="0" name=""/>
        <dsp:cNvSpPr/>
      </dsp:nvSpPr>
      <dsp:spPr>
        <a:xfrm>
          <a:off x="1639174" y="2029172"/>
          <a:ext cx="9288654" cy="166023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700" kern="1200"/>
            <a:t>Daniel H. Pink: Motiváció 3.0 Ösztönzés másképp (HVG 2010)</a:t>
          </a:r>
          <a:endParaRPr lang="en-US" sz="3700" kern="1200"/>
        </a:p>
      </dsp:txBody>
      <dsp:txXfrm>
        <a:off x="1687801" y="2077799"/>
        <a:ext cx="6473075" cy="1562978"/>
      </dsp:txXfrm>
    </dsp:sp>
    <dsp:sp modelId="{8E7CB087-D133-4398-B014-4C61382AEA70}">
      <dsp:nvSpPr>
        <dsp:cNvPr id="0" name=""/>
        <dsp:cNvSpPr/>
      </dsp:nvSpPr>
      <dsp:spPr>
        <a:xfrm>
          <a:off x="8209503" y="1305127"/>
          <a:ext cx="1079150" cy="1079150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452312" y="1305127"/>
        <a:ext cx="593532" cy="8120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2020. 12. 02.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31746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2020. 12. 02.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63091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2020. 12. 02.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72255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2020. 12. 02.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10502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2020. 12. 02.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56358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2020. 12. 02.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4695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2020. 12. 02.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29168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2020. 12. 02.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97832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2020. 12. 02.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78127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2020. 12. 02.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03084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2020. 12. 02.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83066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1901C-D33B-4565-A7E4-5DF903098DB6}" type="datetimeFigureOut">
              <a:rPr lang="hu-HU" smtClean="0"/>
              <a:t>2020. 12. 02.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98062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jgypk.hu/mentorhalo/tananyag/Tanulk_s_tanulcsoportok_megismerse_-_kiemelt_figyelmet_ignyl_tanulk/iskolai_motivci.html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mek.oszk.hu/01800/01817/01817.pdf" TargetMode="External"/><Relationship Id="rId2" Type="http://schemas.openxmlformats.org/officeDocument/2006/relationships/hyperlink" Target="http://archiv.suliszerviz.com/_data/VFS_97d1579fca405746a8476a9c149645c6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pszichologuskereso.hu/blog/tanult-tehetetlenseg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penziranytu.hu/iskolahalozat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penziranytu.hu/penziranytu-bankvelem" TargetMode="Externa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hyperlink" Target="https://www.penziranytu.hu/zoldiranytu" TargetMode="External"/><Relationship Id="rId9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s://www.youtube.com/channel/UCZcYIpU_fMdyPr__cvwIvUA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4.sv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5" Type="http://schemas.openxmlformats.org/officeDocument/2006/relationships/image" Target="../media/image8.pn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14.sv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sv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4" name="Kép 4" descr="A képen asztal, torta, színes, állás látható&#10;&#10;A leírás teljesen megbízható">
            <a:extLst>
              <a:ext uri="{FF2B5EF4-FFF2-40B4-BE49-F238E27FC236}">
                <a16:creationId xmlns:a16="http://schemas.microsoft.com/office/drawing/2014/main" id="{0070887F-B901-49C5-BACA-3E0F4D66D9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64" r="-1" b="-1"/>
          <a:stretch/>
        </p:blipFill>
        <p:spPr>
          <a:xfrm>
            <a:off x="20" y="655"/>
            <a:ext cx="8115280" cy="4468659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466372"/>
            <a:ext cx="12191998" cy="2390128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4464543"/>
            <a:ext cx="8115300" cy="23919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D0659F6-0853-468D-B1B2-44FDBE98B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9269" y="4466372"/>
            <a:ext cx="12201266" cy="2390128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24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8" y="4466372"/>
            <a:ext cx="4081336" cy="2390128"/>
          </a:xfrm>
          <a:prstGeom prst="rect">
            <a:avLst/>
          </a:prstGeom>
          <a:gradFill>
            <a:gsLst>
              <a:gs pos="19000">
                <a:srgbClr val="000000">
                  <a:alpha val="62000"/>
                </a:srgbClr>
              </a:gs>
              <a:gs pos="100000">
                <a:schemeClr val="accent1">
                  <a:lumMod val="75000"/>
                  <a:alpha val="44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77ACDD7-882D-4B81-A213-84C82B96B0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4635" y="4486258"/>
            <a:ext cx="12194550" cy="1968154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5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D625ED14-F0D2-4FCA-87F3-4E3D2A03DF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4834054">
            <a:off x="6748954" y="2254165"/>
            <a:ext cx="3118759" cy="4639931"/>
          </a:xfrm>
          <a:custGeom>
            <a:avLst/>
            <a:gdLst>
              <a:gd name="connsiteX0" fmla="*/ 3118759 w 3118759"/>
              <a:gd name="connsiteY0" fmla="*/ 79510 h 4639931"/>
              <a:gd name="connsiteX1" fmla="*/ 1204940 w 3118759"/>
              <a:gd name="connsiteY1" fmla="*/ 4639931 h 4639931"/>
              <a:gd name="connsiteX2" fmla="*/ 1103495 w 3118759"/>
              <a:gd name="connsiteY2" fmla="*/ 4578302 h 4639931"/>
              <a:gd name="connsiteX3" fmla="*/ 0 w 3118759"/>
              <a:gd name="connsiteY3" fmla="*/ 2502877 h 4639931"/>
              <a:gd name="connsiteX4" fmla="*/ 2502877 w 3118759"/>
              <a:gd name="connsiteY4" fmla="*/ 0 h 4639931"/>
              <a:gd name="connsiteX5" fmla="*/ 3007294 w 3118759"/>
              <a:gd name="connsiteY5" fmla="*/ 50850 h 4639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18759" h="4639931">
                <a:moveTo>
                  <a:pt x="3118759" y="79510"/>
                </a:moveTo>
                <a:lnTo>
                  <a:pt x="1204940" y="4639931"/>
                </a:lnTo>
                <a:lnTo>
                  <a:pt x="1103495" y="4578302"/>
                </a:lnTo>
                <a:cubicBezTo>
                  <a:pt x="437725" y="4128517"/>
                  <a:pt x="0" y="3366815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2675665" y="0"/>
                  <a:pt x="2844363" y="17509"/>
                  <a:pt x="3007294" y="50850"/>
                </a:cubicBezTo>
                <a:close/>
              </a:path>
            </a:pathLst>
          </a:custGeom>
          <a:gradFill>
            <a:gsLst>
              <a:gs pos="31000">
                <a:schemeClr val="accent1">
                  <a:alpha val="0"/>
                </a:schemeClr>
              </a:gs>
              <a:gs pos="85000">
                <a:schemeClr val="accent1">
                  <a:alpha val="1700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53F51DB0-E32A-4125-B73A-8FB6652AE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1740" y="5223453"/>
            <a:ext cx="9932691" cy="85874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Generációk</a:t>
            </a:r>
            <a:r>
              <a:rPr lang="en-US" sz="4800" b="1">
                <a:solidFill>
                  <a:srgbClr val="FFFFFF"/>
                </a:solidFill>
              </a:rPr>
              <a:t> - motiváció</a:t>
            </a:r>
            <a:endParaRPr lang="en-US" sz="4800" b="1" kern="1200">
              <a:solidFill>
                <a:srgbClr val="FFFFFF"/>
              </a:solidFill>
              <a:latin typeface="+mj-lt"/>
              <a:cs typeface="Calibri Light"/>
            </a:endParaRP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B5508D92-51EF-45D3-AA11-2AF05C9E05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66141" y="5368575"/>
            <a:ext cx="3169940" cy="81764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hu-HU" sz="2000" b="1" dirty="0">
                <a:solidFill>
                  <a:srgbClr val="FFFFFF"/>
                </a:solidFill>
                <a:cs typeface="Calibri"/>
              </a:rPr>
              <a:t>Meghívott vendégünk: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FFFFF"/>
                </a:solidFill>
                <a:cs typeface="Calibri"/>
              </a:rPr>
              <a:t>Borsosné Gróf Gyöngyi</a:t>
            </a:r>
            <a:endParaRPr lang="hu-HU" sz="2000" b="1" dirty="0">
              <a:solidFill>
                <a:srgbClr val="FFFFFF"/>
              </a:solidFill>
              <a:cs typeface="Calibri"/>
            </a:endParaRPr>
          </a:p>
          <a:p>
            <a:pPr marL="0" indent="0">
              <a:buNone/>
            </a:pPr>
            <a:endParaRPr lang="en-US" sz="2000" b="1" kern="1200" dirty="0">
              <a:solidFill>
                <a:srgbClr val="FFFFFF"/>
              </a:solidFill>
              <a:latin typeface="+mn-lt"/>
              <a:cs typeface="Calibri"/>
            </a:endParaRPr>
          </a:p>
        </p:txBody>
      </p:sp>
      <p:sp>
        <p:nvSpPr>
          <p:cNvPr id="5" name="Content Placeholder 23">
            <a:extLst>
              <a:ext uri="{FF2B5EF4-FFF2-40B4-BE49-F238E27FC236}">
                <a16:creationId xmlns:a16="http://schemas.microsoft.com/office/drawing/2014/main" id="{B02A6E6B-8797-47C5-9AB0-1F1BEA7CF8BB}"/>
              </a:ext>
            </a:extLst>
          </p:cNvPr>
          <p:cNvSpPr txBox="1">
            <a:spLocks/>
          </p:cNvSpPr>
          <p:nvPr/>
        </p:nvSpPr>
        <p:spPr>
          <a:xfrm>
            <a:off x="8875778" y="617868"/>
            <a:ext cx="2566691" cy="11018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>
                <a:solidFill>
                  <a:srgbClr val="002060"/>
                </a:solidFill>
              </a:rPr>
              <a:t>Pénziránytű Tanárklub</a:t>
            </a:r>
            <a:endParaRPr lang="hu-HU"/>
          </a:p>
          <a:p>
            <a:pPr marL="0" indent="0">
              <a:buNone/>
            </a:pPr>
            <a:endParaRPr lang="en-US" sz="2000" b="1" dirty="0">
              <a:solidFill>
                <a:srgbClr val="002060"/>
              </a:solidFill>
              <a:cs typeface="Calibri"/>
            </a:endParaRPr>
          </a:p>
        </p:txBody>
      </p:sp>
      <p:sp>
        <p:nvSpPr>
          <p:cNvPr id="21" name="Content Placeholder 23">
            <a:extLst>
              <a:ext uri="{FF2B5EF4-FFF2-40B4-BE49-F238E27FC236}">
                <a16:creationId xmlns:a16="http://schemas.microsoft.com/office/drawing/2014/main" id="{51B0134D-A66B-4335-AEE4-E2AC99467C87}"/>
              </a:ext>
            </a:extLst>
          </p:cNvPr>
          <p:cNvSpPr txBox="1">
            <a:spLocks/>
          </p:cNvSpPr>
          <p:nvPr/>
        </p:nvSpPr>
        <p:spPr>
          <a:xfrm>
            <a:off x="8355682" y="2190249"/>
            <a:ext cx="3593274" cy="110188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>
                <a:solidFill>
                  <a:srgbClr val="002060"/>
                </a:solidFill>
                <a:ea typeface="+mn-lt"/>
                <a:cs typeface="+mn-lt"/>
              </a:rPr>
              <a:t>Digitális bennszülöttek és bevándorlók – feloldhatatlan ellentétek?</a:t>
            </a:r>
            <a:endParaRPr lang="en-US" sz="3600" b="1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en-US" sz="3600" b="1">
                <a:solidFill>
                  <a:srgbClr val="002060"/>
                </a:solidFill>
                <a:cs typeface="Calibri"/>
              </a:rPr>
              <a:t>2020. december 2.</a:t>
            </a:r>
            <a:endParaRPr lang="en-US" sz="3600" b="1" dirty="0">
              <a:solidFill>
                <a:srgbClr val="002060"/>
              </a:solidFill>
              <a:cs typeface="Calibri"/>
            </a:endParaRPr>
          </a:p>
          <a:p>
            <a:pPr marL="0" indent="0">
              <a:buNone/>
            </a:pPr>
            <a:endParaRPr lang="en-US" sz="2000" b="1" dirty="0">
              <a:solidFill>
                <a:srgbClr val="002060"/>
              </a:solidFill>
              <a:cs typeface="Calibri"/>
            </a:endParaRPr>
          </a:p>
        </p:txBody>
      </p:sp>
      <p:pic>
        <p:nvPicPr>
          <p:cNvPr id="3" name="Kép 6" descr="A képen szöveg látható&#10;&#10;Automatikusan generált leírás">
            <a:extLst>
              <a:ext uri="{FF2B5EF4-FFF2-40B4-BE49-F238E27FC236}">
                <a16:creationId xmlns:a16="http://schemas.microsoft.com/office/drawing/2014/main" id="{FEE1CD26-C5F2-4AD6-8A6C-58DB444A2A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7817" y="3556953"/>
            <a:ext cx="2743200" cy="76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297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F3EDD19B-E882-424B-A229-E76B05FD6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hu-HU" sz="4200" b="1">
                <a:latin typeface="Calibri"/>
                <a:cs typeface="Calibri Light"/>
              </a:rPr>
              <a:t>Motiváció az egyén és környezete kapcsolatában</a:t>
            </a:r>
          </a:p>
        </p:txBody>
      </p:sp>
      <p:pic>
        <p:nvPicPr>
          <p:cNvPr id="5" name="Kép 5">
            <a:extLst>
              <a:ext uri="{FF2B5EF4-FFF2-40B4-BE49-F238E27FC236}">
                <a16:creationId xmlns:a16="http://schemas.microsoft.com/office/drawing/2014/main" id="{B2C322FB-2A68-486A-947B-4A6AAB3D7A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86" r="28597" b="-1"/>
          <a:stretch/>
        </p:blipFill>
        <p:spPr>
          <a:xfrm>
            <a:off x="20" y="10"/>
            <a:ext cx="4635571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7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EED21E9-92FF-4CC0-8B47-5F5C380579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hu-HU" sz="2200" b="1" dirty="0">
              <a:cs typeface="Calibri"/>
            </a:endParaRPr>
          </a:p>
          <a:p>
            <a:pPr marL="0" indent="0">
              <a:buNone/>
            </a:pPr>
            <a:r>
              <a:rPr lang="hu-HU" sz="2200" b="1" dirty="0">
                <a:cs typeface="Calibri"/>
              </a:rPr>
              <a:t>Célorientációk: </a:t>
            </a:r>
          </a:p>
          <a:p>
            <a:pPr marL="0" indent="0">
              <a:buNone/>
            </a:pPr>
            <a:endParaRPr lang="hu-HU" sz="2200" dirty="0">
              <a:cs typeface="Calibri"/>
            </a:endParaRPr>
          </a:p>
          <a:p>
            <a:pPr marL="0" indent="0">
              <a:buNone/>
            </a:pPr>
            <a:r>
              <a:rPr lang="hu-HU" sz="2200" b="1">
                <a:cs typeface="Calibri"/>
              </a:rPr>
              <a:t>Elsajátítási </a:t>
            </a:r>
            <a:r>
              <a:rPr lang="hu-HU" sz="2200" b="1" dirty="0">
                <a:cs typeface="Calibri"/>
              </a:rPr>
              <a:t>cél:</a:t>
            </a:r>
            <a:r>
              <a:rPr lang="hu-HU" sz="2200" dirty="0">
                <a:cs typeface="Calibri"/>
              </a:rPr>
              <a:t> tudjam, értsem meg   </a:t>
            </a:r>
          </a:p>
          <a:p>
            <a:pPr marL="0" indent="0">
              <a:buNone/>
            </a:pPr>
            <a:r>
              <a:rPr lang="hu-HU" sz="2200" dirty="0">
                <a:cs typeface="Calibri"/>
              </a:rPr>
              <a:t>(belső motiváció)</a:t>
            </a:r>
          </a:p>
          <a:p>
            <a:pPr marL="0" indent="0">
              <a:buNone/>
            </a:pPr>
            <a:endParaRPr lang="hu-HU" sz="2200" dirty="0">
              <a:cs typeface="Calibri"/>
            </a:endParaRPr>
          </a:p>
          <a:p>
            <a:pPr marL="0" indent="0">
              <a:buNone/>
            </a:pPr>
            <a:r>
              <a:rPr lang="hu-HU" sz="2200" b="1" dirty="0">
                <a:cs typeface="Calibri"/>
              </a:rPr>
              <a:t>Viszonyítási cél:</a:t>
            </a:r>
            <a:r>
              <a:rPr lang="hu-HU" sz="2200" dirty="0">
                <a:cs typeface="Calibri"/>
              </a:rPr>
              <a:t> legyek jobb, mint...   </a:t>
            </a:r>
          </a:p>
          <a:p>
            <a:pPr marL="0" indent="0">
              <a:buNone/>
            </a:pPr>
            <a:r>
              <a:rPr lang="hu-HU" sz="2200" dirty="0">
                <a:cs typeface="Calibri"/>
              </a:rPr>
              <a:t>(külső motiváció)</a:t>
            </a:r>
          </a:p>
          <a:p>
            <a:endParaRPr lang="hu-HU" sz="22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02329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1D8B0AC-ECBD-457D-8526-C20F6811A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hu-HU" b="1">
                <a:latin typeface="Calibri"/>
                <a:cs typeface="Calibri Light"/>
              </a:rPr>
              <a:t>A tanulás teljesítményszituáció</a:t>
            </a:r>
            <a:endParaRPr lang="hu-HU" b="1">
              <a:latin typeface="Calibri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B43B7B1-B3A7-42D9-9BE2-BECCD757E1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747099"/>
            <a:ext cx="5120113" cy="399071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hu-HU" sz="3500" b="1" dirty="0">
                <a:solidFill>
                  <a:srgbClr val="002060"/>
                </a:solidFill>
                <a:ea typeface="+mn-lt"/>
                <a:cs typeface="+mn-lt"/>
              </a:rPr>
              <a:t>Teljesítményorientációk:</a:t>
            </a:r>
            <a:endParaRPr lang="en-US" sz="3500" b="1" dirty="0">
              <a:solidFill>
                <a:srgbClr val="002060"/>
              </a:solidFill>
              <a:ea typeface="+mn-lt"/>
              <a:cs typeface="+mn-lt"/>
            </a:endParaRPr>
          </a:p>
          <a:p>
            <a:pPr marL="0" indent="0">
              <a:buNone/>
            </a:pPr>
            <a:endParaRPr lang="hu-HU" sz="1800" b="1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hu-HU" sz="2600" b="1" dirty="0">
                <a:solidFill>
                  <a:srgbClr val="002060"/>
                </a:solidFill>
                <a:ea typeface="+mn-lt"/>
                <a:cs typeface="+mn-lt"/>
              </a:rPr>
              <a:t>Teljesítménykereső:</a:t>
            </a:r>
            <a:r>
              <a:rPr lang="hu-HU" sz="2600" dirty="0">
                <a:ea typeface="+mn-lt"/>
                <a:cs typeface="+mn-lt"/>
              </a:rPr>
              <a:t> sok energiát befektető diák (meg tudom csinálni)</a:t>
            </a:r>
            <a:endParaRPr lang="en-US" sz="26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hu-HU" sz="2600" b="1" dirty="0">
                <a:solidFill>
                  <a:srgbClr val="002060"/>
                </a:solidFill>
                <a:ea typeface="+mn-lt"/>
                <a:cs typeface="+mn-lt"/>
              </a:rPr>
              <a:t>Teljesítménykerülő:</a:t>
            </a:r>
            <a:r>
              <a:rPr lang="hu-HU" sz="2600" dirty="0">
                <a:solidFill>
                  <a:srgbClr val="002060"/>
                </a:solidFill>
                <a:ea typeface="+mn-lt"/>
                <a:cs typeface="+mn-lt"/>
              </a:rPr>
              <a:t> </a:t>
            </a:r>
            <a:r>
              <a:rPr lang="hu-HU" sz="2600" dirty="0">
                <a:ea typeface="+mn-lt"/>
                <a:cs typeface="+mn-lt"/>
              </a:rPr>
              <a:t>kevés energiát befektető diák (úgysem tudom megcsinálni – kudarckerülés)</a:t>
            </a:r>
          </a:p>
          <a:p>
            <a:endParaRPr lang="hu-HU" sz="1800" dirty="0">
              <a:ea typeface="+mn-lt"/>
              <a:cs typeface="+mn-lt"/>
            </a:endParaRPr>
          </a:p>
          <a:p>
            <a:pPr marL="0" indent="0" algn="ctr">
              <a:buNone/>
            </a:pPr>
            <a:r>
              <a:rPr lang="hu-HU" sz="2600" b="1" dirty="0">
                <a:solidFill>
                  <a:srgbClr val="002060"/>
                </a:solidFill>
                <a:ea typeface="+mn-lt"/>
                <a:cs typeface="+mn-lt"/>
              </a:rPr>
              <a:t>TANULT TEHETETLENSÉG</a:t>
            </a:r>
            <a:endParaRPr lang="hu-HU" sz="2600" b="1" dirty="0">
              <a:solidFill>
                <a:srgbClr val="002060"/>
              </a:solidFill>
              <a:cs typeface="Calibri" panose="020F0502020204030204"/>
            </a:endParaRPr>
          </a:p>
          <a:p>
            <a:endParaRPr lang="hu-HU" sz="1800" dirty="0">
              <a:cs typeface="Calibri"/>
            </a:endParaRPr>
          </a:p>
        </p:txBody>
      </p:sp>
      <p:pic>
        <p:nvPicPr>
          <p:cNvPr id="5" name="Kép 6" descr="A képen személy, beltéri, fiú, kicsi látható&#10;&#10;Automatikusan generált leírás">
            <a:extLst>
              <a:ext uri="{FF2B5EF4-FFF2-40B4-BE49-F238E27FC236}">
                <a16:creationId xmlns:a16="http://schemas.microsoft.com/office/drawing/2014/main" id="{2658C4B8-291D-4057-AC24-9810FBB29D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313" r="1" b="11449"/>
          <a:stretch/>
        </p:blipFill>
        <p:spPr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576767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5913D66-05A7-49A5-8184-BCBBCE10E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>
                <a:solidFill>
                  <a:srgbClr val="002060"/>
                </a:solidFill>
                <a:latin typeface="Calibri"/>
                <a:cs typeface="Calibri Light"/>
              </a:rPr>
              <a:t>Teljesítmény és célorientációk mátrixa</a:t>
            </a:r>
            <a:endParaRPr lang="hu-HU" b="1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9" name="Tartalom helye 8">
            <a:extLst>
              <a:ext uri="{FF2B5EF4-FFF2-40B4-BE49-F238E27FC236}">
                <a16:creationId xmlns:a16="http://schemas.microsoft.com/office/drawing/2014/main" id="{F144519A-489F-4D39-A2F3-45DA0E5F96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423" y="1410101"/>
            <a:ext cx="9685153" cy="5447899"/>
          </a:xfrm>
        </p:spPr>
      </p:pic>
    </p:spTree>
    <p:extLst>
      <p:ext uri="{BB962C8B-B14F-4D97-AF65-F5344CB8AC3E}">
        <p14:creationId xmlns:p14="http://schemas.microsoft.com/office/powerpoint/2010/main" val="34050108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8E16CB2-9DEE-43F0-9AB7-C70EDDB17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hu-HU" b="1">
                <a:solidFill>
                  <a:srgbClr val="002060"/>
                </a:solidFill>
                <a:latin typeface="Calibri"/>
                <a:cs typeface="Calibri Light"/>
              </a:rPr>
              <a:t>A Z generáció motiválása</a:t>
            </a:r>
            <a:endParaRPr lang="hu-HU" b="1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146EC94-9C69-4505-B36A-CD971F526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868561"/>
            <a:ext cx="6906037" cy="378541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hu-HU" sz="3200" b="1">
                <a:solidFill>
                  <a:srgbClr val="002060"/>
                </a:solidFill>
                <a:cs typeface="Calibri"/>
              </a:rPr>
              <a:t>Önmegvalósítók</a:t>
            </a:r>
            <a:endParaRPr lang="hu-HU" b="1">
              <a:solidFill>
                <a:srgbClr val="002060"/>
              </a:solidFill>
            </a:endParaRPr>
          </a:p>
          <a:p>
            <a:r>
              <a:rPr lang="hu-HU" sz="3200">
                <a:cs typeface="Calibri"/>
              </a:rPr>
              <a:t>Fókuszban a belső motiváció</a:t>
            </a:r>
          </a:p>
          <a:p>
            <a:r>
              <a:rPr lang="hu-HU" sz="3200">
                <a:cs typeface="Calibri"/>
              </a:rPr>
              <a:t>Fokozzuk az elsajátítási célorientációt!</a:t>
            </a:r>
          </a:p>
          <a:p>
            <a:r>
              <a:rPr lang="hu-HU" sz="3200">
                <a:cs typeface="Calibri"/>
              </a:rPr>
              <a:t>Fejlesszük önismeretüket!</a:t>
            </a:r>
          </a:p>
          <a:p>
            <a:r>
              <a:rPr lang="hu-HU" sz="3200">
                <a:cs typeface="Calibri"/>
              </a:rPr>
              <a:t>Fejlesszük önbecsülésüket!</a:t>
            </a:r>
          </a:p>
          <a:p>
            <a:r>
              <a:rPr lang="hu-HU" sz="3200">
                <a:cs typeface="Calibri"/>
              </a:rPr>
              <a:t>Lehessenek önállóak!</a:t>
            </a:r>
            <a:endParaRPr lang="hu-HU" sz="3200" dirty="0">
              <a:cs typeface="Calibri"/>
            </a:endParaRPr>
          </a:p>
        </p:txBody>
      </p:sp>
      <p:pic>
        <p:nvPicPr>
          <p:cNvPr id="4" name="Kép 4" descr="A képen bútor, szék, asztal, ágy látható&#10;&#10;Automatikusan generált leírás">
            <a:extLst>
              <a:ext uri="{FF2B5EF4-FFF2-40B4-BE49-F238E27FC236}">
                <a16:creationId xmlns:a16="http://schemas.microsoft.com/office/drawing/2014/main" id="{7FB1875B-FD3A-47F0-8837-3D7BF280B7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094" r="28885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6AD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30355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165AB3-7006-4430-BCE3-25476BE13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020887" cy="64916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C50BB48D-376E-4191-AD16-5E8085123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209086"/>
            <a:ext cx="4442202" cy="4064925"/>
          </a:xfrm>
        </p:spPr>
        <p:txBody>
          <a:bodyPr anchor="ctr">
            <a:normAutofit/>
          </a:bodyPr>
          <a:lstStyle/>
          <a:p>
            <a:r>
              <a:rPr lang="hu-HU" b="1">
                <a:solidFill>
                  <a:srgbClr val="002060"/>
                </a:solidFill>
                <a:latin typeface="Calibri"/>
                <a:cs typeface="Calibri Light"/>
              </a:rPr>
              <a:t>Az elsajátítási célt támogató környezet jellemzői</a:t>
            </a:r>
            <a:endParaRPr lang="hu-HU">
              <a:solidFill>
                <a:srgbClr val="002060"/>
              </a:solidFill>
              <a:latin typeface="Calibri"/>
              <a:cs typeface="Calibri Light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2725F33-435F-480E-996D-205671CDC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94360" y="73152"/>
            <a:ext cx="1178966" cy="232963"/>
            <a:chOff x="594360" y="73152"/>
            <a:chExt cx="1178966" cy="232963"/>
          </a:xfrm>
        </p:grpSpPr>
        <p:sp>
          <p:nvSpPr>
            <p:cNvPr id="14" name="Rectangle 64">
              <a:extLst>
                <a:ext uri="{FF2B5EF4-FFF2-40B4-BE49-F238E27FC236}">
                  <a16:creationId xmlns:a16="http://schemas.microsoft.com/office/drawing/2014/main" id="{07687CC5-056E-447F-A348-E9196E738B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18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66">
              <a:extLst>
                <a:ext uri="{FF2B5EF4-FFF2-40B4-BE49-F238E27FC236}">
                  <a16:creationId xmlns:a16="http://schemas.microsoft.com/office/drawing/2014/main" id="{4B7194FF-E2A4-49A6-A54A-A0B6A1AC24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18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64">
              <a:extLst>
                <a:ext uri="{FF2B5EF4-FFF2-40B4-BE49-F238E27FC236}">
                  <a16:creationId xmlns:a16="http://schemas.microsoft.com/office/drawing/2014/main" id="{7ED6E1D0-56BF-487D-9BD1-5D8FD79389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922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66">
              <a:extLst>
                <a:ext uri="{FF2B5EF4-FFF2-40B4-BE49-F238E27FC236}">
                  <a16:creationId xmlns:a16="http://schemas.microsoft.com/office/drawing/2014/main" id="{AD27C1B6-91C6-4DFC-99E9-F0B83DC5DC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922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64">
              <a:extLst>
                <a:ext uri="{FF2B5EF4-FFF2-40B4-BE49-F238E27FC236}">
                  <a16:creationId xmlns:a16="http://schemas.microsoft.com/office/drawing/2014/main" id="{B4A16B45-8536-4A38-B36E-A26F7ACEDA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4427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6">
              <a:extLst>
                <a:ext uri="{FF2B5EF4-FFF2-40B4-BE49-F238E27FC236}">
                  <a16:creationId xmlns:a16="http://schemas.microsoft.com/office/drawing/2014/main" id="{F64F5F52-7BB7-4B43-BB5B-67DB666895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4427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4">
              <a:extLst>
                <a:ext uri="{FF2B5EF4-FFF2-40B4-BE49-F238E27FC236}">
                  <a16:creationId xmlns:a16="http://schemas.microsoft.com/office/drawing/2014/main" id="{789C00E1-E374-485E-A40E-BCF0E6C8AD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19315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6">
              <a:extLst>
                <a:ext uri="{FF2B5EF4-FFF2-40B4-BE49-F238E27FC236}">
                  <a16:creationId xmlns:a16="http://schemas.microsoft.com/office/drawing/2014/main" id="{9AEDDA19-1BE9-4BD1-A087-1107139056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19315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4">
              <a:extLst>
                <a:ext uri="{FF2B5EF4-FFF2-40B4-BE49-F238E27FC236}">
                  <a16:creationId xmlns:a16="http://schemas.microsoft.com/office/drawing/2014/main" id="{9BF3970B-5A82-4527-AB38-536DF5FCFD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4360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6">
              <a:extLst>
                <a:ext uri="{FF2B5EF4-FFF2-40B4-BE49-F238E27FC236}">
                  <a16:creationId xmlns:a16="http://schemas.microsoft.com/office/drawing/2014/main" id="{B0A9D7D8-F150-43E1-83AD-CE553B3BD7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4360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4">
              <a:extLst>
                <a:ext uri="{FF2B5EF4-FFF2-40B4-BE49-F238E27FC236}">
                  <a16:creationId xmlns:a16="http://schemas.microsoft.com/office/drawing/2014/main" id="{5F94325E-CD9B-4404-A2CF-D130B5387D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1895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6">
              <a:extLst>
                <a:ext uri="{FF2B5EF4-FFF2-40B4-BE49-F238E27FC236}">
                  <a16:creationId xmlns:a16="http://schemas.microsoft.com/office/drawing/2014/main" id="{7E5DF248-D56C-4D96-920E-D1FC7FDDA6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1895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4">
              <a:extLst>
                <a:ext uri="{FF2B5EF4-FFF2-40B4-BE49-F238E27FC236}">
                  <a16:creationId xmlns:a16="http://schemas.microsoft.com/office/drawing/2014/main" id="{C0B1AD48-9001-4AEF-AA30-56CAEC2B73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400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6">
              <a:extLst>
                <a:ext uri="{FF2B5EF4-FFF2-40B4-BE49-F238E27FC236}">
                  <a16:creationId xmlns:a16="http://schemas.microsoft.com/office/drawing/2014/main" id="{4864399F-6339-4CD7-A92C-52BA2D57AA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400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4">
              <a:extLst>
                <a:ext uri="{FF2B5EF4-FFF2-40B4-BE49-F238E27FC236}">
                  <a16:creationId xmlns:a16="http://schemas.microsoft.com/office/drawing/2014/main" id="{BA4AC9BF-79DA-4D77-8227-BC5CC7563E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6904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6">
              <a:extLst>
                <a:ext uri="{FF2B5EF4-FFF2-40B4-BE49-F238E27FC236}">
                  <a16:creationId xmlns:a16="http://schemas.microsoft.com/office/drawing/2014/main" id="{84310BC6-6BB6-49A0-88BA-4302E8E4F8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6904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4">
              <a:extLst>
                <a:ext uri="{FF2B5EF4-FFF2-40B4-BE49-F238E27FC236}">
                  <a16:creationId xmlns:a16="http://schemas.microsoft.com/office/drawing/2014/main" id="{4840B5CD-1F12-405E-89D3-92A9D17389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4409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6">
              <a:extLst>
                <a:ext uri="{FF2B5EF4-FFF2-40B4-BE49-F238E27FC236}">
                  <a16:creationId xmlns:a16="http://schemas.microsoft.com/office/drawing/2014/main" id="{AD8181A7-FF60-4734-B51C-E622917E1B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4409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4">
              <a:extLst>
                <a:ext uri="{FF2B5EF4-FFF2-40B4-BE49-F238E27FC236}">
                  <a16:creationId xmlns:a16="http://schemas.microsoft.com/office/drawing/2014/main" id="{BF5BAC90-7E94-452F-B85C-17EB7C2486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1913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id="{7DABFDCB-F31D-4192-A6C4-9841F0E4E5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1913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rtalom helye 2">
            <a:extLst>
              <a:ext uri="{FF2B5EF4-FFF2-40B4-BE49-F238E27FC236}">
                <a16:creationId xmlns:a16="http://schemas.microsoft.com/office/drawing/2014/main" id="{06692905-38EE-4CC7-A15A-14A425EA456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146239"/>
              </p:ext>
            </p:extLst>
          </p:nvPr>
        </p:nvGraphicFramePr>
        <p:xfrm>
          <a:off x="5614416" y="457200"/>
          <a:ext cx="6117336" cy="5696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71688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A képen bútor, szék, asztal, ágy látható&#10;&#10;Automatikusan generált leírás">
            <a:extLst>
              <a:ext uri="{FF2B5EF4-FFF2-40B4-BE49-F238E27FC236}">
                <a16:creationId xmlns:a16="http://schemas.microsoft.com/office/drawing/2014/main" id="{75659B69-0ADA-467B-A4A4-A4CAB836A4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25882" r="21673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4A30CB27-C98B-4F13-9ABB-1D4E1AD3B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>
            <a:normAutofit/>
          </a:bodyPr>
          <a:lstStyle/>
          <a:p>
            <a:r>
              <a:rPr lang="hu-HU" sz="4000" b="1" dirty="0">
                <a:solidFill>
                  <a:srgbClr val="002060"/>
                </a:solidFill>
                <a:latin typeface="Calibri"/>
                <a:cs typeface="Calibri Light"/>
              </a:rPr>
              <a:t>A motiváció mérhető, fejleszthető!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5C93983-CE3E-4BF3-85F5-12DB6F2C7B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7" y="2272143"/>
            <a:ext cx="4706803" cy="37888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hu-HU" sz="3600" b="1" dirty="0">
                <a:solidFill>
                  <a:srgbClr val="002060"/>
                </a:solidFill>
                <a:cs typeface="Calibri"/>
              </a:rPr>
              <a:t>3 dimenzió, </a:t>
            </a:r>
            <a:endParaRPr lang="hu-HU" sz="3600" dirty="0">
              <a:solidFill>
                <a:srgbClr val="002060"/>
              </a:solidFill>
              <a:cs typeface="Calibri"/>
            </a:endParaRPr>
          </a:p>
          <a:p>
            <a:pPr marL="0" indent="0">
              <a:buNone/>
            </a:pPr>
            <a:r>
              <a:rPr lang="hu-HU" sz="3600" b="1" dirty="0">
                <a:solidFill>
                  <a:srgbClr val="002060"/>
                </a:solidFill>
                <a:cs typeface="Calibri"/>
              </a:rPr>
              <a:t>10 szükségleti faktor:</a:t>
            </a:r>
            <a:endParaRPr lang="hu-HU" sz="3600" dirty="0">
              <a:solidFill>
                <a:srgbClr val="002060"/>
              </a:solidFill>
              <a:cs typeface="Calibri" panose="020F0502020204030204"/>
            </a:endParaRPr>
          </a:p>
          <a:p>
            <a:endParaRPr lang="hu-HU" sz="2000" dirty="0">
              <a:solidFill>
                <a:srgbClr val="000000"/>
              </a:solidFill>
              <a:ea typeface="+mn-lt"/>
              <a:cs typeface="+mn-lt"/>
            </a:endParaRPr>
          </a:p>
          <a:p>
            <a:pPr marL="0" indent="0">
              <a:buNone/>
            </a:pPr>
            <a:r>
              <a:rPr lang="hu-HU" sz="2000" dirty="0">
                <a:solidFill>
                  <a:srgbClr val="000000"/>
                </a:solidFill>
                <a:ea typeface="+mn-lt"/>
                <a:cs typeface="+mn-lt"/>
                <a:hlinkClick r:id="rId4"/>
              </a:rPr>
              <a:t>http://www.jgypk.hu/mentorhalo/tananyag/Tanulk_s_tanulcsoportok_megismerse_-_kiemelt_figyelmet_ignyl_tanulk/iskolai_motivci.html</a:t>
            </a:r>
            <a:endParaRPr lang="hu-HU" sz="2000" dirty="0">
              <a:solidFill>
                <a:srgbClr val="000000"/>
              </a:solidFill>
              <a:ea typeface="+mn-lt"/>
              <a:cs typeface="+mn-lt"/>
            </a:endParaRPr>
          </a:p>
          <a:p>
            <a:endParaRPr lang="hu-HU" sz="2000" dirty="0">
              <a:solidFill>
                <a:srgbClr val="00000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91525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DB586DD9-C36F-4805-8E92-5DC753BA6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hu-HU" sz="4000" b="1">
                <a:solidFill>
                  <a:srgbClr val="FFFFFF"/>
                </a:solidFill>
                <a:latin typeface="Calibri"/>
                <a:cs typeface="Calibri Light"/>
              </a:rPr>
              <a:t>Ajánlott irodalom:</a:t>
            </a:r>
            <a:endParaRPr lang="hu-HU" sz="4000" b="1">
              <a:solidFill>
                <a:srgbClr val="FFFFFF"/>
              </a:solidFill>
              <a:latin typeface="Calibri"/>
            </a:endParaRPr>
          </a:p>
        </p:txBody>
      </p:sp>
      <p:graphicFrame>
        <p:nvGraphicFramePr>
          <p:cNvPr id="18" name="Tartalom helye 2">
            <a:extLst>
              <a:ext uri="{FF2B5EF4-FFF2-40B4-BE49-F238E27FC236}">
                <a16:creationId xmlns:a16="http://schemas.microsoft.com/office/drawing/2014/main" id="{98989DE6-1C34-4F75-A99A-5908FF278D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3077865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260650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AAC8BC5-AAF1-404C-9E5E-DEC79D7A6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363" y="365760"/>
            <a:ext cx="9367203" cy="1188720"/>
          </a:xfrm>
        </p:spPr>
        <p:txBody>
          <a:bodyPr>
            <a:normAutofit/>
          </a:bodyPr>
          <a:lstStyle/>
          <a:p>
            <a:r>
              <a:rPr lang="hu-HU" b="1">
                <a:latin typeface="Calibri"/>
                <a:cs typeface="Calibri Light"/>
              </a:rPr>
              <a:t>Források:</a:t>
            </a:r>
          </a:p>
        </p:txBody>
      </p:sp>
      <p:sp>
        <p:nvSpPr>
          <p:cNvPr id="5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67E2FA3-395A-403E-8DAD-02AF5B1B8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3363" y="2176272"/>
            <a:ext cx="9367204" cy="404164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z="1000">
                <a:ea typeface="+mn-lt"/>
                <a:cs typeface="+mn-lt"/>
              </a:rPr>
              <a:t>Fejes József Balázs:A tanulási motiváció új kutatási iránya: a célorientációs elmélet. In Magyar Pedagógia 111. évf. 1. szám 25-51. (2011)</a:t>
            </a:r>
          </a:p>
          <a:p>
            <a:r>
              <a:rPr lang="hu-HU" sz="1000">
                <a:ea typeface="+mn-lt"/>
                <a:cs typeface="+mn-lt"/>
              </a:rPr>
              <a:t>Józsa Krisztián:Az elsajátítási motiváció pedagógiai jelentősége. In Magyar Pedagógia 102. évf. 1. szám 79-104. (2002)</a:t>
            </a:r>
          </a:p>
          <a:p>
            <a:r>
              <a:rPr lang="hu-HU" sz="1000">
                <a:ea typeface="+mn-lt"/>
                <a:cs typeface="+mn-lt"/>
              </a:rPr>
              <a:t>Kindrusz Pál:Készségek és képességek fejlesztése </a:t>
            </a:r>
            <a:r>
              <a:rPr lang="hu-HU" sz="1000">
                <a:ea typeface="+mn-lt"/>
                <a:cs typeface="+mn-lt"/>
                <a:hlinkClick r:id="rId2"/>
              </a:rPr>
              <a:t>http://archiv.suliszerviz.com/_data/VFS_97d1579fca405746a8476a9c149645c6.pdf</a:t>
            </a:r>
          </a:p>
          <a:p>
            <a:r>
              <a:rPr lang="hu-HU" sz="1000">
                <a:ea typeface="+mn-lt"/>
                <a:cs typeface="+mn-lt"/>
              </a:rPr>
              <a:t>Knausz Imre:A tanítás mestersége. Egyetemi jegyzet </a:t>
            </a:r>
            <a:r>
              <a:rPr lang="hu-HU" sz="1000">
                <a:ea typeface="+mn-lt"/>
                <a:cs typeface="+mn-lt"/>
                <a:hlinkClick r:id="rId3"/>
              </a:rPr>
              <a:t>http://mek.oszk.hu/01800/01817/01817.pdf</a:t>
            </a:r>
            <a:r>
              <a:rPr lang="hu-HU" sz="1000">
                <a:ea typeface="+mn-lt"/>
                <a:cs typeface="+mn-lt"/>
              </a:rPr>
              <a:t> </a:t>
            </a:r>
          </a:p>
          <a:p>
            <a:r>
              <a:rPr lang="hu-HU" sz="1000">
                <a:ea typeface="+mn-lt"/>
                <a:cs typeface="+mn-lt"/>
              </a:rPr>
              <a:t>Dr.Kollár János:Tanulni és tanítani: öröm. In Mindennapi pszichológia VII. évf. 4. szám, 12-15. o. (2015)</a:t>
            </a:r>
          </a:p>
          <a:p>
            <a:r>
              <a:rPr lang="hu-HU" sz="1000">
                <a:ea typeface="+mn-lt"/>
                <a:cs typeface="+mn-lt"/>
              </a:rPr>
              <a:t>Kozéki Béla:A motiválás dimenziói.In Balogh László és Tóth László (szerkesztők): Fejezetek a pedagógiai pszichológia köréből (Neumann Kht, Budapest, 2005) </a:t>
            </a:r>
          </a:p>
          <a:p>
            <a:r>
              <a:rPr lang="hu-HU" sz="1000">
                <a:ea typeface="+mn-lt"/>
                <a:cs typeface="+mn-lt"/>
              </a:rPr>
              <a:t>Kőpataki Mária:Az egyéni tanulás motiválása az élethosszig tartó tanulásra </a:t>
            </a:r>
          </a:p>
          <a:p>
            <a:r>
              <a:rPr lang="hu-HU" sz="1000">
                <a:ea typeface="+mn-lt"/>
                <a:cs typeface="+mn-lt"/>
              </a:rPr>
              <a:t>Daniel H.Pink: Motiváció 3.0 Ösztönzés másképp (HVG Kiadó 2010)</a:t>
            </a:r>
            <a:endParaRPr lang="hu-HU" sz="1000"/>
          </a:p>
          <a:p>
            <a:r>
              <a:rPr lang="hu-HU" sz="1000">
                <a:ea typeface="+mn-lt"/>
                <a:cs typeface="+mn-lt"/>
              </a:rPr>
              <a:t>Carl R.Rogers –H. JeromeFreiberg:A tanulás szabadsága (Edge 2000 Kiadó, Budapest, 2013)</a:t>
            </a:r>
          </a:p>
          <a:p>
            <a:r>
              <a:rPr lang="hu-HU" sz="1000">
                <a:ea typeface="+mn-lt"/>
                <a:cs typeface="+mn-lt"/>
              </a:rPr>
              <a:t>Séra László:Motiváció az osztályban –avagy amit egy pedagógusnak a motivációról tudnia kell. In Bábosik István –Torgyik Judit (szerkesztők): Pedagógusmesterség az Európai Unióban (Eötvös József Könyvkiadó, Budapest, 2007)</a:t>
            </a:r>
          </a:p>
          <a:p>
            <a:r>
              <a:rPr lang="hu-HU" sz="1000">
                <a:ea typeface="+mn-lt"/>
                <a:cs typeface="+mn-lt"/>
              </a:rPr>
              <a:t>Steigerwald Krisztián:Milyen a mai élő hat generáció? (Üzlet és pszichológia 2014/6. szám)</a:t>
            </a:r>
          </a:p>
          <a:p>
            <a:r>
              <a:rPr lang="hu-HU" sz="1000">
                <a:ea typeface="+mn-lt"/>
                <a:cs typeface="+mn-lt"/>
              </a:rPr>
              <a:t>Tari Annamária:#yz Generációk online(Tericum könyvkiadó 2015)</a:t>
            </a:r>
          </a:p>
          <a:p>
            <a:r>
              <a:rPr lang="hu-HU" sz="1000">
                <a:ea typeface="+mn-lt"/>
                <a:cs typeface="+mn-lt"/>
              </a:rPr>
              <a:t>Thiery Henriett:A tanult tehetetlenség (2014. május 13.) </a:t>
            </a:r>
            <a:r>
              <a:rPr lang="hu-HU" sz="1000">
                <a:ea typeface="+mn-lt"/>
                <a:cs typeface="+mn-lt"/>
                <a:hlinkClick r:id="rId4"/>
              </a:rPr>
              <a:t>http://pszichologuskereso.hu/blog/tanult-tehetetlenseg</a:t>
            </a:r>
          </a:p>
          <a:p>
            <a:r>
              <a:rPr lang="hu-HU" sz="1000">
                <a:ea typeface="+mn-lt"/>
                <a:cs typeface="+mn-lt"/>
              </a:rPr>
              <a:t>Tóth László:A tanulók motivációs sajátosságai és az iskolai teljesítmény. In Balogh László és Tóth László (szerkesztők): Fejezetek a pedagógiai pszichológia köréből (Neumann Kht, Budapest, 2005)</a:t>
            </a:r>
            <a:endParaRPr lang="hu-HU" sz="1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71016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0B06B6DF-1FE5-421F-AFE4-534C7DCF3C90}"/>
              </a:ext>
            </a:extLst>
          </p:cNvPr>
          <p:cNvSpPr/>
          <p:nvPr/>
        </p:nvSpPr>
        <p:spPr>
          <a:xfrm>
            <a:off x="0" y="574674"/>
            <a:ext cx="8296275" cy="1325563"/>
          </a:xfrm>
          <a:prstGeom prst="rect">
            <a:avLst/>
          </a:prstGeom>
          <a:solidFill>
            <a:srgbClr val="0027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7A722BD6-089D-4FF7-9D30-EA2E79643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026" y="593725"/>
            <a:ext cx="8296275" cy="1325563"/>
          </a:xfrm>
        </p:spPr>
        <p:txBody>
          <a:bodyPr/>
          <a:lstStyle/>
          <a:p>
            <a:r>
              <a:rPr lang="hu-HU" b="1">
                <a:solidFill>
                  <a:schemeClr val="bg1"/>
                </a:solidFill>
              </a:rPr>
              <a:t>KIEMELT PÉNZIRÁNYTŰ ISKOLA </a:t>
            </a:r>
          </a:p>
        </p:txBody>
      </p:sp>
      <p:sp>
        <p:nvSpPr>
          <p:cNvPr id="14" name="Tartalom helye 13">
            <a:extLst>
              <a:ext uri="{FF2B5EF4-FFF2-40B4-BE49-F238E27FC236}">
                <a16:creationId xmlns:a16="http://schemas.microsoft.com/office/drawing/2014/main" id="{B8C1035D-B682-4403-908F-EB745D911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275" y="1857005"/>
            <a:ext cx="6239430" cy="3344589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hu-HU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hu-HU" dirty="0">
                <a:solidFill>
                  <a:schemeClr val="bg2">
                    <a:lumMod val="50000"/>
                  </a:schemeClr>
                </a:solidFill>
              </a:rPr>
              <a:t>Idén </a:t>
            </a:r>
            <a:r>
              <a:rPr lang="hu-HU" b="1" dirty="0">
                <a:solidFill>
                  <a:srgbClr val="996633"/>
                </a:solidFill>
              </a:rPr>
              <a:t>megújult</a:t>
            </a:r>
            <a:r>
              <a:rPr lang="hu-HU" dirty="0">
                <a:solidFill>
                  <a:schemeClr val="bg2">
                    <a:lumMod val="50000"/>
                  </a:schemeClr>
                </a:solidFill>
              </a:rPr>
              <a:t> formában</a:t>
            </a:r>
            <a:endParaRPr lang="hu-HU" dirty="0">
              <a:solidFill>
                <a:schemeClr val="bg2">
                  <a:lumMod val="50000"/>
                </a:schemeClr>
              </a:solidFill>
              <a:cs typeface="Calibri"/>
            </a:endParaRPr>
          </a:p>
          <a:p>
            <a:r>
              <a:rPr lang="hu-HU" b="1" dirty="0">
                <a:solidFill>
                  <a:srgbClr val="996633"/>
                </a:solidFill>
              </a:rPr>
              <a:t>Aktivitási pontok </a:t>
            </a:r>
            <a:r>
              <a:rPr lang="hu-HU" dirty="0">
                <a:solidFill>
                  <a:schemeClr val="bg2">
                    <a:lumMod val="50000"/>
                  </a:schemeClr>
                </a:solidFill>
              </a:rPr>
              <a:t>gyűjtése</a:t>
            </a:r>
            <a:endParaRPr lang="hu-HU" dirty="0">
              <a:solidFill>
                <a:schemeClr val="bg2">
                  <a:lumMod val="50000"/>
                </a:schemeClr>
              </a:solidFill>
              <a:cs typeface="Calibri"/>
            </a:endParaRPr>
          </a:p>
          <a:p>
            <a:r>
              <a:rPr lang="hu-HU" dirty="0">
                <a:solidFill>
                  <a:schemeClr val="bg2">
                    <a:lumMod val="50000"/>
                  </a:schemeClr>
                </a:solidFill>
              </a:rPr>
              <a:t>Programok, versenyek, pályázatok </a:t>
            </a:r>
            <a:r>
              <a:rPr lang="hu-HU" dirty="0">
                <a:solidFill>
                  <a:schemeClr val="bg2">
                    <a:lumMod val="50000"/>
                  </a:schemeClr>
                </a:solidFill>
                <a:sym typeface="Wingdings" panose="05000000000000000000" pitchFamily="2" charset="2"/>
              </a:rPr>
              <a:t> pluszpontok</a:t>
            </a:r>
            <a:endParaRPr lang="hu-HU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hu-HU" b="1" dirty="0">
                <a:solidFill>
                  <a:srgbClr val="996633"/>
                </a:solidFill>
              </a:rPr>
              <a:t>150.000 Ft támogatás - </a:t>
            </a:r>
            <a:r>
              <a:rPr lang="hu-HU" b="1" dirty="0" err="1">
                <a:solidFill>
                  <a:srgbClr val="996633"/>
                </a:solidFill>
              </a:rPr>
              <a:t>max</a:t>
            </a:r>
            <a:r>
              <a:rPr lang="hu-HU" b="1" dirty="0">
                <a:solidFill>
                  <a:srgbClr val="996633"/>
                </a:solidFill>
              </a:rPr>
              <a:t>. 10 iskola</a:t>
            </a:r>
            <a:endParaRPr lang="hu-HU" b="1" dirty="0">
              <a:solidFill>
                <a:srgbClr val="996633"/>
              </a:solidFill>
              <a:cs typeface="Calibri"/>
            </a:endParaRPr>
          </a:p>
          <a:p>
            <a:pPr marL="0" indent="0">
              <a:buNone/>
            </a:pPr>
            <a:endParaRPr lang="hu-HU" dirty="0">
              <a:solidFill>
                <a:schemeClr val="bg2">
                  <a:lumMod val="50000"/>
                </a:schemeClr>
              </a:solidFill>
            </a:endParaRPr>
          </a:p>
          <a:p>
            <a:endParaRPr lang="hu-HU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hu-HU" dirty="0">
              <a:solidFill>
                <a:srgbClr val="002774"/>
              </a:solidFill>
            </a:endParaRPr>
          </a:p>
        </p:txBody>
      </p:sp>
      <p:pic>
        <p:nvPicPr>
          <p:cNvPr id="15" name="Tartalom helye 5">
            <a:extLst>
              <a:ext uri="{FF2B5EF4-FFF2-40B4-BE49-F238E27FC236}">
                <a16:creationId xmlns:a16="http://schemas.microsoft.com/office/drawing/2014/main" id="{ADBA53B3-A090-48D3-B30B-3714A54EFC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630" y="2177740"/>
            <a:ext cx="5073587" cy="2851460"/>
          </a:xfrm>
          <a:prstGeom prst="rect">
            <a:avLst/>
          </a:prstGeom>
        </p:spPr>
      </p:pic>
      <p:sp>
        <p:nvSpPr>
          <p:cNvPr id="6" name="Tartalom helye 13">
            <a:extLst>
              <a:ext uri="{FF2B5EF4-FFF2-40B4-BE49-F238E27FC236}">
                <a16:creationId xmlns:a16="http://schemas.microsoft.com/office/drawing/2014/main" id="{7ACC81D7-1A5F-4433-96D3-0431C0951F74}"/>
              </a:ext>
            </a:extLst>
          </p:cNvPr>
          <p:cNvSpPr txBox="1">
            <a:spLocks/>
          </p:cNvSpPr>
          <p:nvPr/>
        </p:nvSpPr>
        <p:spPr>
          <a:xfrm>
            <a:off x="676275" y="4797264"/>
            <a:ext cx="10041570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u-HU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hu-HU" dirty="0">
                <a:solidFill>
                  <a:schemeClr val="bg2">
                    <a:lumMod val="50000"/>
                  </a:schemeClr>
                </a:solidFill>
              </a:rPr>
              <a:t>Pontgyűjtési időszak:  </a:t>
            </a:r>
            <a:r>
              <a:rPr lang="hu-HU" b="1" dirty="0">
                <a:solidFill>
                  <a:schemeClr val="bg2">
                    <a:lumMod val="50000"/>
                  </a:schemeClr>
                </a:solidFill>
              </a:rPr>
              <a:t>2020. szeptember 1. – 2021. május 14.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hu-HU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hu-HU" dirty="0">
              <a:solidFill>
                <a:schemeClr val="bg2">
                  <a:lumMod val="50000"/>
                </a:schemeClr>
              </a:solidFill>
            </a:endParaRPr>
          </a:p>
          <a:p>
            <a:endParaRPr lang="hu-HU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hu-HU" dirty="0">
              <a:solidFill>
                <a:srgbClr val="002774"/>
              </a:solidFill>
            </a:endParaRP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2C6479B1-8AE4-45F8-BC53-DF683B395EE9}"/>
              </a:ext>
            </a:extLst>
          </p:cNvPr>
          <p:cNvSpPr txBox="1"/>
          <p:nvPr/>
        </p:nvSpPr>
        <p:spPr>
          <a:xfrm>
            <a:off x="889373" y="6041516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hu-HU" sz="2000" dirty="0">
                <a:hlinkClick r:id="rId3"/>
              </a:rPr>
              <a:t>https://penziranytu.hu/iskolahalozat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17948545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0B06B6DF-1FE5-421F-AFE4-534C7DCF3C90}"/>
              </a:ext>
            </a:extLst>
          </p:cNvPr>
          <p:cNvSpPr/>
          <p:nvPr/>
        </p:nvSpPr>
        <p:spPr>
          <a:xfrm>
            <a:off x="0" y="466202"/>
            <a:ext cx="10372725" cy="1453085"/>
          </a:xfrm>
          <a:prstGeom prst="rect">
            <a:avLst/>
          </a:prstGeom>
          <a:solidFill>
            <a:srgbClr val="0027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7A722BD6-089D-4FF7-9D30-EA2E79643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026" y="593725"/>
            <a:ext cx="8296275" cy="1325563"/>
          </a:xfrm>
        </p:spPr>
        <p:txBody>
          <a:bodyPr/>
          <a:lstStyle/>
          <a:p>
            <a:r>
              <a:rPr lang="hu-HU" b="1">
                <a:solidFill>
                  <a:schemeClr val="bg1"/>
                </a:solidFill>
              </a:rPr>
              <a:t>DIGITÁLIS ALKOTÓ PÁLYÁZAT</a:t>
            </a:r>
          </a:p>
        </p:txBody>
      </p:sp>
      <p:sp>
        <p:nvSpPr>
          <p:cNvPr id="14" name="Tartalom helye 13">
            <a:extLst>
              <a:ext uri="{FF2B5EF4-FFF2-40B4-BE49-F238E27FC236}">
                <a16:creationId xmlns:a16="http://schemas.microsoft.com/office/drawing/2014/main" id="{B8C1035D-B682-4403-908F-EB745D911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9163" y="2496319"/>
            <a:ext cx="7044826" cy="285074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hu-HU" sz="5100" b="1" dirty="0">
                <a:solidFill>
                  <a:srgbClr val="996633"/>
                </a:solidFill>
              </a:rPr>
              <a:t>Képzem a pénzem </a:t>
            </a:r>
          </a:p>
          <a:p>
            <a:pPr marL="0" indent="0">
              <a:buNone/>
            </a:pPr>
            <a:endParaRPr lang="hu-HU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hu-HU" sz="3000" b="1" dirty="0">
                <a:solidFill>
                  <a:srgbClr val="996633"/>
                </a:solidFill>
              </a:rPr>
              <a:t>Téma: modern pénzkezelési tippek</a:t>
            </a:r>
            <a:endParaRPr lang="hu-HU" dirty="0">
              <a:solidFill>
                <a:schemeClr val="bg2">
                  <a:lumMod val="50000"/>
                </a:schemeClr>
              </a:solidFill>
              <a:cs typeface="Calibri"/>
            </a:endParaRPr>
          </a:p>
          <a:p>
            <a:r>
              <a:rPr lang="hu-HU" sz="2800" dirty="0">
                <a:solidFill>
                  <a:schemeClr val="bg2">
                    <a:lumMod val="50000"/>
                  </a:schemeClr>
                </a:solidFill>
              </a:rPr>
              <a:t>Választható kategóriák: </a:t>
            </a:r>
            <a:r>
              <a:rPr lang="hu-HU" sz="3000" b="1" cap="all" dirty="0">
                <a:solidFill>
                  <a:srgbClr val="996633"/>
                </a:solidFill>
              </a:rPr>
              <a:t>Plakát / Kisfilm </a:t>
            </a:r>
            <a:endParaRPr lang="hu-HU" sz="3000" b="1" cap="all" dirty="0">
              <a:solidFill>
                <a:srgbClr val="996633"/>
              </a:solidFill>
              <a:cs typeface="Calibri"/>
            </a:endParaRPr>
          </a:p>
          <a:p>
            <a:r>
              <a:rPr lang="hu-HU" sz="3300" b="1" dirty="0">
                <a:solidFill>
                  <a:srgbClr val="996633"/>
                </a:solidFill>
              </a:rPr>
              <a:t>Közel 1,5 millió Ft-os </a:t>
            </a:r>
            <a:r>
              <a:rPr lang="hu-HU" sz="3300" b="1" dirty="0" err="1">
                <a:solidFill>
                  <a:srgbClr val="996633"/>
                </a:solidFill>
              </a:rPr>
              <a:t>összdíjazás</a:t>
            </a:r>
            <a:endParaRPr lang="hu-HU" sz="3300" b="1" dirty="0">
              <a:solidFill>
                <a:srgbClr val="996633"/>
              </a:solidFill>
            </a:endParaRPr>
          </a:p>
          <a:p>
            <a:endParaRPr lang="hu-HU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hu-HU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hu-HU" dirty="0">
              <a:solidFill>
                <a:srgbClr val="002774"/>
              </a:solidFill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CCD1098B-7FA8-497F-B56A-B905A4733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2196" y="730781"/>
            <a:ext cx="2686050" cy="923925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8F4EE42B-EC16-4EEB-A9D3-4A79A74122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92" y="2496319"/>
            <a:ext cx="4006302" cy="2616616"/>
          </a:xfrm>
          <a:prstGeom prst="rect">
            <a:avLst/>
          </a:prstGeom>
        </p:spPr>
      </p:pic>
      <p:sp>
        <p:nvSpPr>
          <p:cNvPr id="8" name="Tartalom helye 13">
            <a:extLst>
              <a:ext uri="{FF2B5EF4-FFF2-40B4-BE49-F238E27FC236}">
                <a16:creationId xmlns:a16="http://schemas.microsoft.com/office/drawing/2014/main" id="{CF47A7F7-A438-47F8-8911-A7654F030AAD}"/>
              </a:ext>
            </a:extLst>
          </p:cNvPr>
          <p:cNvSpPr txBox="1">
            <a:spLocks/>
          </p:cNvSpPr>
          <p:nvPr/>
        </p:nvSpPr>
        <p:spPr>
          <a:xfrm>
            <a:off x="416378" y="5537262"/>
            <a:ext cx="11453405" cy="11073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u-HU" sz="2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 pályázaton indulhat bármely, a </a:t>
            </a:r>
            <a:r>
              <a:rPr lang="hu-HU" sz="2400" b="1" dirty="0">
                <a:solidFill>
                  <a:srgbClr val="9966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Pénziránytű Iskolahálózatba </a:t>
            </a:r>
            <a:r>
              <a:rPr lang="hu-HU" sz="2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legkésőbb </a:t>
            </a:r>
            <a:r>
              <a:rPr lang="hu-HU" sz="24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2021. február 2</a:t>
            </a:r>
            <a:r>
              <a:rPr lang="hu-HU" sz="2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-ig regisztrált, magyarországi középfokú oktatási intézmény </a:t>
            </a:r>
            <a:r>
              <a:rPr lang="hu-HU" sz="2400" b="1" dirty="0">
                <a:solidFill>
                  <a:srgbClr val="9966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9-14. évfolyamos </a:t>
            </a:r>
            <a:r>
              <a:rPr lang="hu-HU" sz="2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diákjaiból és tanára(i)</a:t>
            </a:r>
            <a:r>
              <a:rPr lang="hu-HU" sz="24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ból</a:t>
            </a:r>
            <a:r>
              <a:rPr lang="hu-HU" sz="2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álló  </a:t>
            </a:r>
            <a:r>
              <a:rPr lang="hu-HU" sz="240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max</a:t>
            </a:r>
            <a:r>
              <a:rPr lang="hu-HU" sz="2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hu-HU" sz="2400" b="1" dirty="0">
                <a:solidFill>
                  <a:srgbClr val="9966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5 fős csapat</a:t>
            </a:r>
            <a:r>
              <a:rPr lang="hu-HU" sz="2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endParaRPr lang="hu-HU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hu-HU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hu-HU" dirty="0">
              <a:solidFill>
                <a:srgbClr val="0027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1532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EFD753D-6A49-46DD-9E82-AA6E2C62B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algn="ctr">
              <a:defRPr/>
            </a:pPr>
            <a:endParaRPr lang="en-US" dirty="0">
              <a:latin typeface="Calibri" panose="020F0502020204030204"/>
              <a:cs typeface="Calibri"/>
            </a:endParaRPr>
          </a:p>
          <a:p>
            <a:pPr algn="ctr">
              <a:defRPr/>
            </a:pPr>
            <a:endParaRPr lang="en-US" dirty="0">
              <a:latin typeface="Calibri" panose="020F0502020204030204"/>
              <a:cs typeface="Calibri"/>
            </a:endParaRPr>
          </a:p>
          <a:p>
            <a:pPr algn="ctr">
              <a:defRPr/>
            </a:pPr>
            <a:endParaRPr lang="en-US" dirty="0">
              <a:latin typeface="Calibri" panose="020F0502020204030204"/>
              <a:cs typeface="Calibri"/>
            </a:endParaRPr>
          </a:p>
          <a:p>
            <a:pPr algn="ctr">
              <a:defRPr/>
            </a:pPr>
            <a:endParaRPr lang="en-US" dirty="0">
              <a:latin typeface="Calibri" panose="020F0502020204030204"/>
              <a:cs typeface="Calibri"/>
            </a:endParaRPr>
          </a:p>
          <a:p>
            <a:pPr algn="ctr">
              <a:defRPr/>
            </a:pPr>
            <a:endParaRPr lang="en-US" dirty="0">
              <a:latin typeface="Calibri" panose="020F0502020204030204"/>
              <a:cs typeface="Calibri"/>
            </a:endParaRPr>
          </a:p>
          <a:p>
            <a:pPr algn="ctr">
              <a:defRPr/>
            </a:pPr>
            <a:endParaRPr lang="en-US" dirty="0">
              <a:latin typeface="Calibri" panose="020F0502020204030204"/>
              <a:cs typeface="Calibri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38A5824-1F4A-4EE7-BC13-5BB48FC080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044" y="321732"/>
            <a:ext cx="4568741" cy="6192603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15CF7870-23ED-453C-B2D7-A49E5A715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696" y="636149"/>
            <a:ext cx="4563359" cy="1391637"/>
          </a:xfrm>
        </p:spPr>
        <p:txBody>
          <a:bodyPr anchor="b">
            <a:normAutofit/>
          </a:bodyPr>
          <a:lstStyle/>
          <a:p>
            <a:r>
              <a:rPr lang="hu-HU" sz="3600" b="1" dirty="0">
                <a:solidFill>
                  <a:srgbClr val="FFFFFF"/>
                </a:solidFill>
                <a:ea typeface="+mj-lt"/>
                <a:cs typeface="+mj-lt"/>
              </a:rPr>
              <a:t>A veterán generáció (1925 – 1945) </a:t>
            </a:r>
          </a:p>
          <a:p>
            <a:endParaRPr lang="hu-HU" sz="3600" b="1" dirty="0">
              <a:solidFill>
                <a:srgbClr val="FFFFFF"/>
              </a:solidFill>
              <a:cs typeface="Calibri Light"/>
            </a:endParaRPr>
          </a:p>
        </p:txBody>
      </p:sp>
      <p:pic>
        <p:nvPicPr>
          <p:cNvPr id="8" name="Kép 8" descr="A képen madár, állat, repülő, narancs látható&#10;&#10;A leírás teljesen megbízható">
            <a:extLst>
              <a:ext uri="{FF2B5EF4-FFF2-40B4-BE49-F238E27FC236}">
                <a16:creationId xmlns:a16="http://schemas.microsoft.com/office/drawing/2014/main" id="{1C2A260A-F66E-4AB4-AEA6-2D2C4FE3EF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08" r="9911" b="-6"/>
          <a:stretch/>
        </p:blipFill>
        <p:spPr>
          <a:xfrm>
            <a:off x="4968250" y="325905"/>
            <a:ext cx="2249424" cy="2002611"/>
          </a:xfrm>
          <a:prstGeom prst="rect">
            <a:avLst/>
          </a:prstGeom>
        </p:spPr>
      </p:pic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465B4247-6956-4D30-A011-1D8F16E3D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007" y="2025224"/>
            <a:ext cx="4560428" cy="4167015"/>
          </a:xfrm>
        </p:spPr>
        <p:txBody>
          <a:bodyPr anchor="t">
            <a:normAutofit fontScale="92500" lnSpcReduction="10000"/>
          </a:bodyPr>
          <a:lstStyle/>
          <a:p>
            <a:r>
              <a:rPr lang="en-US" b="1" dirty="0" err="1">
                <a:solidFill>
                  <a:srgbClr val="FFFFFF"/>
                </a:solidFill>
                <a:cs typeface="Calibri" panose="020F0502020204030204"/>
              </a:rPr>
              <a:t>háború</a:t>
            </a:r>
            <a:r>
              <a:rPr lang="en-US" b="1" dirty="0">
                <a:solidFill>
                  <a:srgbClr val="FFFFFF"/>
                </a:solidFill>
                <a:cs typeface="Calibri" panose="020F0502020204030204"/>
              </a:rPr>
              <a:t>, </a:t>
            </a:r>
            <a:r>
              <a:rPr lang="en-US" b="1" dirty="0" err="1">
                <a:solidFill>
                  <a:srgbClr val="FFFFFF"/>
                </a:solidFill>
                <a:cs typeface="Calibri" panose="020F0502020204030204"/>
              </a:rPr>
              <a:t>világválság</a:t>
            </a:r>
            <a:endParaRPr lang="en-US" b="1" dirty="0">
              <a:solidFill>
                <a:srgbClr val="FFFFFF"/>
              </a:solidFill>
              <a:cs typeface="Calibri" panose="020F0502020204030204"/>
            </a:endParaRPr>
          </a:p>
          <a:p>
            <a:endParaRPr lang="en-US" b="1" dirty="0">
              <a:solidFill>
                <a:srgbClr val="FFFFFF"/>
              </a:solidFill>
              <a:cs typeface="Calibri" panose="020F0502020204030204"/>
            </a:endParaRPr>
          </a:p>
          <a:p>
            <a:r>
              <a:rPr lang="en-US" b="1" dirty="0" err="1">
                <a:solidFill>
                  <a:srgbClr val="FFFFFF"/>
                </a:solidFill>
                <a:cs typeface="Calibri" panose="020F0502020204030204"/>
              </a:rPr>
              <a:t>alkalmazkodás</a:t>
            </a:r>
            <a:r>
              <a:rPr lang="en-US" b="1" dirty="0">
                <a:solidFill>
                  <a:srgbClr val="FFFFFF"/>
                </a:solidFill>
                <a:cs typeface="Calibri" panose="020F0502020204030204"/>
              </a:rPr>
              <a:t>, </a:t>
            </a:r>
            <a:r>
              <a:rPr lang="en-US" b="1" dirty="0" err="1">
                <a:solidFill>
                  <a:srgbClr val="FFFFFF"/>
                </a:solidFill>
                <a:cs typeface="Calibri" panose="020F0502020204030204"/>
              </a:rPr>
              <a:t>túlélés</a:t>
            </a:r>
            <a:endParaRPr lang="en-US" b="1" dirty="0">
              <a:cs typeface="Calibri"/>
            </a:endParaRPr>
          </a:p>
          <a:p>
            <a:endParaRPr lang="en-US" b="1" dirty="0">
              <a:solidFill>
                <a:srgbClr val="FFFFFF"/>
              </a:solidFill>
              <a:cs typeface="Calibri" panose="020F0502020204030204"/>
            </a:endParaRPr>
          </a:p>
          <a:p>
            <a:r>
              <a:rPr lang="en-US" b="1" dirty="0" err="1">
                <a:solidFill>
                  <a:srgbClr val="FFFFFF"/>
                </a:solidFill>
                <a:cs typeface="Calibri" panose="020F0502020204030204"/>
              </a:rPr>
              <a:t>munkahely</a:t>
            </a:r>
            <a:r>
              <a:rPr lang="en-US" b="1" dirty="0">
                <a:solidFill>
                  <a:srgbClr val="FFFFFF"/>
                </a:solidFill>
                <a:cs typeface="Calibri" panose="020F0502020204030204"/>
              </a:rPr>
              <a:t>, </a:t>
            </a:r>
            <a:r>
              <a:rPr lang="en-US" b="1" dirty="0" err="1">
                <a:solidFill>
                  <a:srgbClr val="FFFFFF"/>
                </a:solidFill>
                <a:cs typeface="Calibri" panose="020F0502020204030204"/>
              </a:rPr>
              <a:t>család</a:t>
            </a:r>
            <a:endParaRPr lang="en-US" b="1" dirty="0">
              <a:solidFill>
                <a:srgbClr val="FFFFFF"/>
              </a:solidFill>
              <a:cs typeface="Calibri" panose="020F0502020204030204"/>
            </a:endParaRPr>
          </a:p>
          <a:p>
            <a:endParaRPr lang="en-US" b="1" dirty="0">
              <a:solidFill>
                <a:srgbClr val="FFFFFF"/>
              </a:solidFill>
              <a:cs typeface="Calibri" panose="020F0502020204030204"/>
            </a:endParaRPr>
          </a:p>
          <a:p>
            <a:r>
              <a:rPr lang="en-US" b="1" dirty="0" err="1">
                <a:solidFill>
                  <a:srgbClr val="FFFFFF"/>
                </a:solidFill>
                <a:cs typeface="Calibri" panose="020F0502020204030204"/>
              </a:rPr>
              <a:t>értékes</a:t>
            </a:r>
            <a:r>
              <a:rPr lang="en-US" b="1" dirty="0">
                <a:solidFill>
                  <a:srgbClr val="FFFFFF"/>
                </a:solidFill>
                <a:cs typeface="Calibri" panose="020F0502020204030204"/>
              </a:rPr>
              <a:t> </a:t>
            </a:r>
            <a:r>
              <a:rPr lang="en-US" b="1" dirty="0" err="1">
                <a:solidFill>
                  <a:srgbClr val="FFFFFF"/>
                </a:solidFill>
                <a:cs typeface="Calibri" panose="020F0502020204030204"/>
              </a:rPr>
              <a:t>tudás</a:t>
            </a:r>
            <a:r>
              <a:rPr lang="en-US" b="1" dirty="0">
                <a:solidFill>
                  <a:srgbClr val="FFFFFF"/>
                </a:solidFill>
                <a:cs typeface="Calibri" panose="020F0502020204030204"/>
              </a:rPr>
              <a:t> </a:t>
            </a:r>
            <a:r>
              <a:rPr lang="en-US" b="1" dirty="0" err="1">
                <a:solidFill>
                  <a:srgbClr val="FFFFFF"/>
                </a:solidFill>
                <a:cs typeface="Calibri" panose="020F0502020204030204"/>
              </a:rPr>
              <a:t>és</a:t>
            </a:r>
            <a:r>
              <a:rPr lang="en-US" b="1" dirty="0">
                <a:solidFill>
                  <a:srgbClr val="FFFFFF"/>
                </a:solidFill>
                <a:cs typeface="Calibri" panose="020F0502020204030204"/>
              </a:rPr>
              <a:t> </a:t>
            </a:r>
            <a:r>
              <a:rPr lang="en-US" b="1" dirty="0" err="1">
                <a:solidFill>
                  <a:srgbClr val="FFFFFF"/>
                </a:solidFill>
                <a:cs typeface="Calibri" panose="020F0502020204030204"/>
              </a:rPr>
              <a:t>tapasztalat</a:t>
            </a:r>
            <a:endParaRPr lang="en-US" b="1" dirty="0">
              <a:solidFill>
                <a:srgbClr val="FFFFFF"/>
              </a:solidFill>
              <a:cs typeface="Calibri" panose="020F0502020204030204"/>
            </a:endParaRPr>
          </a:p>
          <a:p>
            <a:pPr marL="0" indent="0">
              <a:buNone/>
            </a:pPr>
            <a:endParaRPr lang="en-US" sz="2000" dirty="0">
              <a:solidFill>
                <a:srgbClr val="FFFFFF"/>
              </a:solidFill>
              <a:cs typeface="Calibri" panose="020F0502020204030204"/>
            </a:endParaRPr>
          </a:p>
          <a:p>
            <a:pPr marL="0" indent="0">
              <a:buNone/>
            </a:pPr>
            <a:r>
              <a:rPr lang="en-US" sz="3200" b="1" dirty="0">
                <a:solidFill>
                  <a:srgbClr val="FFFFFF"/>
                </a:solidFill>
                <a:cs typeface="Calibri" panose="020F0502020204030204"/>
              </a:rPr>
              <a:t>       ÚJ VILÁGOT ÉPÍTETTEK</a:t>
            </a:r>
          </a:p>
        </p:txBody>
      </p:sp>
      <p:pic>
        <p:nvPicPr>
          <p:cNvPr id="6" name="Kép 6" descr="A képen személy, tartás, kicsi, kéz látható&#10;&#10;A leírás teljesen megbízható">
            <a:extLst>
              <a:ext uri="{FF2B5EF4-FFF2-40B4-BE49-F238E27FC236}">
                <a16:creationId xmlns:a16="http://schemas.microsoft.com/office/drawing/2014/main" id="{BDFEBFF9-5230-48DB-9AAD-E4BE60364D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53" r="9598" b="-6"/>
          <a:stretch/>
        </p:blipFill>
        <p:spPr>
          <a:xfrm>
            <a:off x="4968251" y="2419956"/>
            <a:ext cx="2249424" cy="2002611"/>
          </a:xfrm>
          <a:prstGeom prst="rect">
            <a:avLst/>
          </a:prstGeom>
        </p:spPr>
      </p:pic>
      <p:pic>
        <p:nvPicPr>
          <p:cNvPr id="12" name="Kép 12" descr="A képen épület, kültéri, utca, település látható&#10;&#10;A leírás teljesen megbízható">
            <a:extLst>
              <a:ext uri="{FF2B5EF4-FFF2-40B4-BE49-F238E27FC236}">
                <a16:creationId xmlns:a16="http://schemas.microsoft.com/office/drawing/2014/main" id="{E2FEEE71-6F93-4788-A160-6C35B19D60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324" r="-1" b="-1"/>
          <a:stretch/>
        </p:blipFill>
        <p:spPr>
          <a:xfrm>
            <a:off x="7295203" y="325904"/>
            <a:ext cx="4570677" cy="3065565"/>
          </a:xfrm>
          <a:prstGeom prst="rect">
            <a:avLst/>
          </a:prstGeom>
        </p:spPr>
      </p:pic>
      <p:pic>
        <p:nvPicPr>
          <p:cNvPr id="10" name="Kép 10">
            <a:extLst>
              <a:ext uri="{FF2B5EF4-FFF2-40B4-BE49-F238E27FC236}">
                <a16:creationId xmlns:a16="http://schemas.microsoft.com/office/drawing/2014/main" id="{72D6886A-78C0-45DF-AFC8-884DF185065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605" r="11793" b="-7"/>
          <a:stretch/>
        </p:blipFill>
        <p:spPr>
          <a:xfrm>
            <a:off x="4976656" y="4511800"/>
            <a:ext cx="2249424" cy="2002536"/>
          </a:xfrm>
          <a:prstGeom prst="rect">
            <a:avLst/>
          </a:prstGeom>
        </p:spPr>
      </p:pic>
      <p:pic>
        <p:nvPicPr>
          <p:cNvPr id="4" name="Kép 4" descr="A képen kültéri, fű, farm, juh látható&#10;&#10;A leírás teljesen megbízható">
            <a:extLst>
              <a:ext uri="{FF2B5EF4-FFF2-40B4-BE49-F238E27FC236}">
                <a16:creationId xmlns:a16="http://schemas.microsoft.com/office/drawing/2014/main" id="{C372E45C-1167-4ECA-9441-5EB799E2678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592" r="10208"/>
          <a:stretch/>
        </p:blipFill>
        <p:spPr>
          <a:xfrm>
            <a:off x="7295203" y="3474720"/>
            <a:ext cx="4570677" cy="3053487"/>
          </a:xfrm>
          <a:prstGeom prst="rect">
            <a:avLst/>
          </a:prstGeom>
        </p:spPr>
      </p:pic>
      <p:pic>
        <p:nvPicPr>
          <p:cNvPr id="11" name="Ábra 12" descr="Kör balra mutató nyíllal">
            <a:extLst>
              <a:ext uri="{FF2B5EF4-FFF2-40B4-BE49-F238E27FC236}">
                <a16:creationId xmlns:a16="http://schemas.microsoft.com/office/drawing/2014/main" id="{BD341D4C-502F-4CDE-879C-39B4B0E7E3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51514" y="2740479"/>
            <a:ext cx="778329" cy="778329"/>
          </a:xfrm>
          <a:prstGeom prst="rect">
            <a:avLst/>
          </a:prstGeom>
        </p:spPr>
      </p:pic>
      <p:pic>
        <p:nvPicPr>
          <p:cNvPr id="14" name="Ábra 14" descr="Kör balra mutató nyíllal">
            <a:extLst>
              <a:ext uri="{FF2B5EF4-FFF2-40B4-BE49-F238E27FC236}">
                <a16:creationId xmlns:a16="http://schemas.microsoft.com/office/drawing/2014/main" id="{1219BF55-EFBF-46B0-9B40-041C0FE58F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24300" y="1856014"/>
            <a:ext cx="791936" cy="764722"/>
          </a:xfrm>
          <a:prstGeom prst="rect">
            <a:avLst/>
          </a:prstGeom>
        </p:spPr>
      </p:pic>
      <p:pic>
        <p:nvPicPr>
          <p:cNvPr id="18" name="Ábra 19" descr="Kör balra mutató nyíllal">
            <a:extLst>
              <a:ext uri="{FF2B5EF4-FFF2-40B4-BE49-F238E27FC236}">
                <a16:creationId xmlns:a16="http://schemas.microsoft.com/office/drawing/2014/main" id="{91561E39-AC0F-4C1D-8A6C-CB88591E0C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37906" y="3720192"/>
            <a:ext cx="805544" cy="79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3382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B4A72E44-8EF1-4301-9C0E-D2BF7D401841}"/>
              </a:ext>
            </a:extLst>
          </p:cNvPr>
          <p:cNvSpPr/>
          <p:nvPr/>
        </p:nvSpPr>
        <p:spPr>
          <a:xfrm>
            <a:off x="1" y="809261"/>
            <a:ext cx="7576455" cy="1202420"/>
          </a:xfrm>
          <a:prstGeom prst="rect">
            <a:avLst/>
          </a:prstGeom>
          <a:solidFill>
            <a:srgbClr val="0027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/>
              <a:t> </a:t>
            </a:r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8FE6AEB5-13A2-4BB2-83C8-C728C9F09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725" y="1071963"/>
            <a:ext cx="6676453" cy="789551"/>
          </a:xfrm>
        </p:spPr>
        <p:txBody>
          <a:bodyPr>
            <a:normAutofit/>
          </a:bodyPr>
          <a:lstStyle/>
          <a:p>
            <a:r>
              <a:rPr lang="hu-HU" b="1" dirty="0">
                <a:solidFill>
                  <a:schemeClr val="bg1"/>
                </a:solidFill>
                <a:latin typeface="+mn-lt"/>
              </a:rPr>
              <a:t>PÉNZIRÁNYTŰ TANÁRI DÍJ</a:t>
            </a:r>
          </a:p>
        </p:txBody>
      </p:sp>
      <p:pic>
        <p:nvPicPr>
          <p:cNvPr id="4" name="Picture 4" descr="Attracting teachers to rural &amp; regional Victorian schools - Education  Matters">
            <a:extLst>
              <a:ext uri="{FF2B5EF4-FFF2-40B4-BE49-F238E27FC236}">
                <a16:creationId xmlns:a16="http://schemas.microsoft.com/office/drawing/2014/main" id="{8CDAD1D7-DE91-4041-8F3F-34C2B22F2C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78" t="3628" r="16746" b="-1"/>
          <a:stretch/>
        </p:blipFill>
        <p:spPr bwMode="auto">
          <a:xfrm>
            <a:off x="7489370" y="-1"/>
            <a:ext cx="470262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artalom helye 2">
            <a:extLst>
              <a:ext uri="{FF2B5EF4-FFF2-40B4-BE49-F238E27FC236}">
                <a16:creationId xmlns:a16="http://schemas.microsoft.com/office/drawing/2014/main" id="{1AA6FAE1-5A63-47DE-A761-9A9B4A1D36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725" y="2747185"/>
            <a:ext cx="6781500" cy="3432184"/>
          </a:xfrm>
        </p:spPr>
        <p:txBody>
          <a:bodyPr>
            <a:normAutofit/>
          </a:bodyPr>
          <a:lstStyle/>
          <a:p>
            <a:r>
              <a:rPr lang="hu-HU" sz="3000" b="1" dirty="0">
                <a:solidFill>
                  <a:srgbClr val="996633"/>
                </a:solidFill>
              </a:rPr>
              <a:t>PÉNZ7</a:t>
            </a:r>
            <a:r>
              <a:rPr lang="hu-HU" sz="3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és </a:t>
            </a:r>
            <a:r>
              <a:rPr lang="hu-HU" sz="3000" b="1" dirty="0">
                <a:solidFill>
                  <a:schemeClr val="accent6">
                    <a:lumMod val="75000"/>
                  </a:schemeClr>
                </a:solidFill>
              </a:rPr>
              <a:t>Fenntarthatósági Témahét </a:t>
            </a:r>
            <a:r>
              <a:rPr lang="hu-HU" sz="3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összekapcsolódik</a:t>
            </a:r>
          </a:p>
          <a:p>
            <a:r>
              <a:rPr lang="hu-HU" sz="3000" dirty="0">
                <a:solidFill>
                  <a:srgbClr val="996633"/>
                </a:solidFill>
              </a:rPr>
              <a:t>Pénzügyi témával fűszerezett </a:t>
            </a:r>
            <a:r>
              <a:rPr lang="hu-HU" sz="3000" b="1" dirty="0">
                <a:solidFill>
                  <a:srgbClr val="996633"/>
                </a:solidFill>
              </a:rPr>
              <a:t>projektterv</a:t>
            </a:r>
            <a:r>
              <a:rPr lang="hu-HU" sz="3000" dirty="0">
                <a:solidFill>
                  <a:srgbClr val="996633"/>
                </a:solidFill>
              </a:rPr>
              <a:t> (min 40%)</a:t>
            </a:r>
          </a:p>
          <a:p>
            <a:r>
              <a:rPr lang="hu-HU" sz="3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Általános- és középiskolai tanárok számára is</a:t>
            </a:r>
          </a:p>
          <a:p>
            <a:r>
              <a:rPr lang="hu-HU" sz="3000" b="1" dirty="0">
                <a:solidFill>
                  <a:srgbClr val="996633"/>
                </a:solidFill>
              </a:rPr>
              <a:t>100 ezer Ft </a:t>
            </a:r>
            <a:r>
              <a:rPr lang="hu-HU" sz="3000" dirty="0">
                <a:solidFill>
                  <a:srgbClr val="996633"/>
                </a:solidFill>
              </a:rPr>
              <a:t>díjazás / nyertes</a:t>
            </a:r>
          </a:p>
          <a:p>
            <a:endParaRPr lang="hu-HU" sz="3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hu-HU" sz="20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4447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0B06B6DF-1FE5-421F-AFE4-534C7DCF3C90}"/>
              </a:ext>
            </a:extLst>
          </p:cNvPr>
          <p:cNvSpPr/>
          <p:nvPr/>
        </p:nvSpPr>
        <p:spPr>
          <a:xfrm>
            <a:off x="0" y="466202"/>
            <a:ext cx="10001250" cy="1453085"/>
          </a:xfrm>
          <a:prstGeom prst="rect">
            <a:avLst/>
          </a:prstGeom>
          <a:solidFill>
            <a:srgbClr val="0027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7A722BD6-089D-4FF7-9D30-EA2E79643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245" y="593724"/>
            <a:ext cx="10515600" cy="1325563"/>
          </a:xfrm>
        </p:spPr>
        <p:txBody>
          <a:bodyPr/>
          <a:lstStyle/>
          <a:p>
            <a:r>
              <a:rPr lang="hu-HU" b="1" dirty="0">
                <a:solidFill>
                  <a:schemeClr val="bg1"/>
                </a:solidFill>
                <a:latin typeface="+mn-lt"/>
              </a:rPr>
              <a:t>DIÁKVERSENYEK</a:t>
            </a:r>
          </a:p>
        </p:txBody>
      </p:sp>
      <p:sp>
        <p:nvSpPr>
          <p:cNvPr id="14" name="Tartalom helye 13">
            <a:extLst>
              <a:ext uri="{FF2B5EF4-FFF2-40B4-BE49-F238E27FC236}">
                <a16:creationId xmlns:a16="http://schemas.microsoft.com/office/drawing/2014/main" id="{B8C1035D-B682-4403-908F-EB745D911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9245" y="2662759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hu-HU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hu-HU" sz="4000" b="1" dirty="0" err="1">
                <a:solidFill>
                  <a:srgbClr val="996633"/>
                </a:solidFill>
              </a:rPr>
              <a:t>BankCode</a:t>
            </a:r>
            <a:endParaRPr lang="hu-HU" sz="4000" b="1" dirty="0">
              <a:solidFill>
                <a:srgbClr val="996633"/>
              </a:solidFill>
            </a:endParaRPr>
          </a:p>
          <a:p>
            <a:endParaRPr lang="hu-HU" sz="1800" b="1" dirty="0">
              <a:solidFill>
                <a:srgbClr val="996633"/>
              </a:solidFill>
            </a:endParaRPr>
          </a:p>
          <a:p>
            <a:r>
              <a:rPr lang="hu-HU" sz="4000" b="1" dirty="0" err="1">
                <a:solidFill>
                  <a:srgbClr val="002060"/>
                </a:solidFill>
              </a:rPr>
              <a:t>PénzOkos</a:t>
            </a:r>
            <a:r>
              <a:rPr lang="hu-HU" sz="4000" b="1" dirty="0">
                <a:solidFill>
                  <a:srgbClr val="002060"/>
                </a:solidFill>
              </a:rPr>
              <a:t> Kupa</a:t>
            </a:r>
          </a:p>
          <a:p>
            <a:endParaRPr lang="hu-HU" sz="2000" b="1" dirty="0">
              <a:solidFill>
                <a:srgbClr val="002060"/>
              </a:solidFill>
            </a:endParaRPr>
          </a:p>
          <a:p>
            <a:r>
              <a:rPr lang="hu-HU" sz="4000" b="1" dirty="0">
                <a:solidFill>
                  <a:srgbClr val="996633"/>
                </a:solidFill>
              </a:rPr>
              <a:t>Részvényfutam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>
              <a:solidFill>
                <a:srgbClr val="002774"/>
              </a:solidFill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38821DCE-DE1A-4A17-B440-747C0B0DC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950" y="0"/>
            <a:ext cx="4591050" cy="688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4102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0B06B6DF-1FE5-421F-AFE4-534C7DCF3C90}"/>
              </a:ext>
            </a:extLst>
          </p:cNvPr>
          <p:cNvSpPr/>
          <p:nvPr/>
        </p:nvSpPr>
        <p:spPr>
          <a:xfrm>
            <a:off x="0" y="466202"/>
            <a:ext cx="10001250" cy="1453085"/>
          </a:xfrm>
          <a:prstGeom prst="rect">
            <a:avLst/>
          </a:prstGeom>
          <a:solidFill>
            <a:srgbClr val="0027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7A722BD6-089D-4FF7-9D30-EA2E79643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026" y="593725"/>
            <a:ext cx="10515600" cy="1325563"/>
          </a:xfrm>
        </p:spPr>
        <p:txBody>
          <a:bodyPr/>
          <a:lstStyle/>
          <a:p>
            <a:r>
              <a:rPr lang="hu-HU" b="1" dirty="0">
                <a:solidFill>
                  <a:schemeClr val="bg1"/>
                </a:solidFill>
                <a:latin typeface="+mn-lt"/>
              </a:rPr>
              <a:t>PÉNZIRÁNYTŰ-BANKVELEM</a:t>
            </a:r>
            <a:br>
              <a:rPr lang="hu-HU" b="1" dirty="0">
                <a:solidFill>
                  <a:schemeClr val="bg1"/>
                </a:solidFill>
                <a:latin typeface="+mn-lt"/>
              </a:rPr>
            </a:br>
            <a:r>
              <a:rPr lang="hu-HU" b="1" dirty="0">
                <a:solidFill>
                  <a:schemeClr val="bg1"/>
                </a:solidFill>
                <a:latin typeface="+mn-lt"/>
              </a:rPr>
              <a:t>PROGRAM</a:t>
            </a: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A9757859-C3C8-40F0-9AAD-53AE683AAF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389" y="1"/>
            <a:ext cx="4913612" cy="6858000"/>
          </a:xfrm>
          <a:prstGeom prst="rect">
            <a:avLst/>
          </a:prstGeom>
        </p:spPr>
      </p:pic>
      <p:sp>
        <p:nvSpPr>
          <p:cNvPr id="14" name="Tartalom helye 13">
            <a:extLst>
              <a:ext uri="{FF2B5EF4-FFF2-40B4-BE49-F238E27FC236}">
                <a16:creationId xmlns:a16="http://schemas.microsoft.com/office/drawing/2014/main" id="{B8C1035D-B682-4403-908F-EB745D911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149" y="2763044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dirty="0">
                <a:solidFill>
                  <a:schemeClr val="bg2">
                    <a:lumMod val="50000"/>
                  </a:schemeClr>
                </a:solidFill>
              </a:rPr>
              <a:t>Aktuális:</a:t>
            </a:r>
          </a:p>
          <a:p>
            <a:pPr marL="0" indent="0">
              <a:buNone/>
            </a:pPr>
            <a:endParaRPr lang="hu-HU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hu-HU" b="1" dirty="0">
                <a:solidFill>
                  <a:schemeClr val="bg2">
                    <a:lumMod val="50000"/>
                  </a:schemeClr>
                </a:solidFill>
              </a:rPr>
              <a:t>Keresd a Biztonságot! </a:t>
            </a:r>
            <a:endParaRPr lang="hu-HU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hu-HU" b="1" dirty="0" err="1">
                <a:solidFill>
                  <a:schemeClr val="bg2">
                    <a:lumMod val="50000"/>
                  </a:schemeClr>
                </a:solidFill>
              </a:rPr>
              <a:t>PontBankolj</a:t>
            </a:r>
            <a:r>
              <a:rPr lang="hu-HU" b="1" dirty="0">
                <a:solidFill>
                  <a:schemeClr val="bg2">
                    <a:lumMod val="50000"/>
                  </a:schemeClr>
                </a:solidFill>
              </a:rPr>
              <a:t> Okosan!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sz="2000" dirty="0">
                <a:hlinkClick r:id="rId3"/>
              </a:rPr>
              <a:t>https://penziranytu.hu/penziranytu-bankvelem</a:t>
            </a:r>
            <a:endParaRPr lang="hu-HU" sz="2000" dirty="0"/>
          </a:p>
          <a:p>
            <a:pPr marL="0" indent="0">
              <a:buNone/>
            </a:pPr>
            <a:endParaRPr lang="hu-HU" dirty="0">
              <a:solidFill>
                <a:srgbClr val="0027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2962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B552832F-4C44-4461-832E-C72573601B79}"/>
              </a:ext>
            </a:extLst>
          </p:cNvPr>
          <p:cNvSpPr/>
          <p:nvPr/>
        </p:nvSpPr>
        <p:spPr>
          <a:xfrm>
            <a:off x="7620" y="440834"/>
            <a:ext cx="8140363" cy="1042352"/>
          </a:xfrm>
          <a:prstGeom prst="rect">
            <a:avLst/>
          </a:prstGeom>
          <a:solidFill>
            <a:srgbClr val="0027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0347BD62-6682-4B16-8A8E-786D59F16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070" y="440834"/>
            <a:ext cx="7153275" cy="1042352"/>
          </a:xfrm>
        </p:spPr>
        <p:txBody>
          <a:bodyPr>
            <a:normAutofit/>
          </a:bodyPr>
          <a:lstStyle/>
          <a:p>
            <a:r>
              <a:rPr lang="hu-HU" b="1" dirty="0">
                <a:solidFill>
                  <a:schemeClr val="bg1"/>
                </a:solidFill>
                <a:latin typeface="+mn-lt"/>
              </a:rPr>
              <a:t>ÚJ APPLIKÁCIÓ:</a:t>
            </a:r>
          </a:p>
        </p:txBody>
      </p:sp>
      <p:pic>
        <p:nvPicPr>
          <p:cNvPr id="9" name="Kép 8" descr="A képen szöveg látható&#10;&#10;Automatikusan generált leírás">
            <a:extLst>
              <a:ext uri="{FF2B5EF4-FFF2-40B4-BE49-F238E27FC236}">
                <a16:creationId xmlns:a16="http://schemas.microsoft.com/office/drawing/2014/main" id="{51DCC04E-77DA-48EF-850C-A1F527A210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016" y="1334615"/>
            <a:ext cx="2679139" cy="1671944"/>
          </a:xfrm>
          <a:prstGeom prst="rect">
            <a:avLst/>
          </a:prstGeom>
        </p:spPr>
      </p:pic>
      <p:pic>
        <p:nvPicPr>
          <p:cNvPr id="13" name="Kép 12" descr="A képen szöveg, könyv látható&#10;&#10;Automatikusan generált leírás">
            <a:extLst>
              <a:ext uri="{FF2B5EF4-FFF2-40B4-BE49-F238E27FC236}">
                <a16:creationId xmlns:a16="http://schemas.microsoft.com/office/drawing/2014/main" id="{AE0B1212-9F9C-4918-8206-CF3E08B5B9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003" y="3267170"/>
            <a:ext cx="1613164" cy="2291199"/>
          </a:xfrm>
          <a:prstGeom prst="rect">
            <a:avLst/>
          </a:prstGeom>
        </p:spPr>
      </p:pic>
      <p:sp>
        <p:nvSpPr>
          <p:cNvPr id="19" name="Szövegdoboz 18">
            <a:extLst>
              <a:ext uri="{FF2B5EF4-FFF2-40B4-BE49-F238E27FC236}">
                <a16:creationId xmlns:a16="http://schemas.microsoft.com/office/drawing/2014/main" id="{18EB65F7-6EF5-44A5-983C-7AE8DDF72A49}"/>
              </a:ext>
            </a:extLst>
          </p:cNvPr>
          <p:cNvSpPr txBox="1"/>
          <p:nvPr/>
        </p:nvSpPr>
        <p:spPr>
          <a:xfrm>
            <a:off x="538162" y="6074534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>
                <a:hlinkClick r:id="rId4"/>
              </a:rPr>
              <a:t>https://www.penziranytu.hu/zoldiranytu</a:t>
            </a:r>
            <a:r>
              <a:rPr lang="hu-HU" dirty="0"/>
              <a:t> </a:t>
            </a:r>
          </a:p>
          <a:p>
            <a:endParaRPr lang="hu-HU" dirty="0"/>
          </a:p>
        </p:txBody>
      </p:sp>
      <p:pic>
        <p:nvPicPr>
          <p:cNvPr id="21" name="Kép 20" descr="A képen szöveg látható&#10;&#10;Automatikusan generált leírás">
            <a:extLst>
              <a:ext uri="{FF2B5EF4-FFF2-40B4-BE49-F238E27FC236}">
                <a16:creationId xmlns:a16="http://schemas.microsoft.com/office/drawing/2014/main" id="{0E7F1AEC-77C1-4FE5-B29D-FE52227B08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825" y="5909279"/>
            <a:ext cx="1483407" cy="509784"/>
          </a:xfrm>
          <a:prstGeom prst="rect">
            <a:avLst/>
          </a:prstGeom>
        </p:spPr>
      </p:pic>
      <p:pic>
        <p:nvPicPr>
          <p:cNvPr id="23" name="Kép 22">
            <a:extLst>
              <a:ext uri="{FF2B5EF4-FFF2-40B4-BE49-F238E27FC236}">
                <a16:creationId xmlns:a16="http://schemas.microsoft.com/office/drawing/2014/main" id="{2E868ED5-9F6F-46AC-9D42-3E8781E64E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299" y="5930642"/>
            <a:ext cx="1483407" cy="467058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0DD3E11-2B67-4C4D-8B02-F265E01A6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70" y="1920815"/>
            <a:ext cx="2083220" cy="3866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0AF37377-CA6D-4E9E-8F1F-C1953741FE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51722" y="1920815"/>
            <a:ext cx="1712332" cy="2979608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CEF7F776-B259-4D85-AB77-AA8153340C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22733" y="3006559"/>
            <a:ext cx="1613164" cy="2925022"/>
          </a:xfrm>
          <a:prstGeom prst="rect">
            <a:avLst/>
          </a:prstGeom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52F0FC0A-EDA2-400B-86DC-95442307BC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17563" y="2137886"/>
            <a:ext cx="1613164" cy="3269494"/>
          </a:xfrm>
          <a:prstGeom prst="rect">
            <a:avLst/>
          </a:prstGeom>
        </p:spPr>
      </p:pic>
      <p:pic>
        <p:nvPicPr>
          <p:cNvPr id="22" name="Kép 21">
            <a:extLst>
              <a:ext uri="{FF2B5EF4-FFF2-40B4-BE49-F238E27FC236}">
                <a16:creationId xmlns:a16="http://schemas.microsoft.com/office/drawing/2014/main" id="{C49944E5-A996-4B5B-93BD-60447FD0597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25805" y="2676284"/>
            <a:ext cx="1622179" cy="3053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891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0B06B6DF-1FE5-421F-AFE4-534C7DCF3C90}"/>
              </a:ext>
            </a:extLst>
          </p:cNvPr>
          <p:cNvSpPr/>
          <p:nvPr/>
        </p:nvSpPr>
        <p:spPr>
          <a:xfrm>
            <a:off x="0" y="466202"/>
            <a:ext cx="10001250" cy="1453085"/>
          </a:xfrm>
          <a:prstGeom prst="rect">
            <a:avLst/>
          </a:prstGeom>
          <a:solidFill>
            <a:srgbClr val="0027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7A722BD6-089D-4FF7-9D30-EA2E79643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026" y="529962"/>
            <a:ext cx="10515600" cy="1325563"/>
          </a:xfrm>
        </p:spPr>
        <p:txBody>
          <a:bodyPr>
            <a:normAutofit/>
          </a:bodyPr>
          <a:lstStyle/>
          <a:p>
            <a:r>
              <a:rPr lang="hu-HU" sz="4000" b="1" dirty="0">
                <a:solidFill>
                  <a:schemeClr val="bg1"/>
                </a:solidFill>
                <a:latin typeface="+mn-lt"/>
              </a:rPr>
              <a:t>FINTECH A PÉNZIRÁNYTŰ </a:t>
            </a:r>
            <a:br>
              <a:rPr lang="hu-HU" sz="4000" b="1" dirty="0">
                <a:solidFill>
                  <a:schemeClr val="bg1"/>
                </a:solidFill>
                <a:latin typeface="+mn-lt"/>
              </a:rPr>
            </a:br>
            <a:r>
              <a:rPr lang="hu-HU" sz="4000" b="1" dirty="0">
                <a:solidFill>
                  <a:schemeClr val="bg1"/>
                </a:solidFill>
                <a:latin typeface="+mn-lt"/>
              </a:rPr>
              <a:t>YOUTUBE CSATORNÁJÁN</a:t>
            </a:r>
          </a:p>
        </p:txBody>
      </p:sp>
      <p:sp>
        <p:nvSpPr>
          <p:cNvPr id="14" name="Tartalom helye 13">
            <a:extLst>
              <a:ext uri="{FF2B5EF4-FFF2-40B4-BE49-F238E27FC236}">
                <a16:creationId xmlns:a16="http://schemas.microsoft.com/office/drawing/2014/main" id="{B8C1035D-B682-4403-908F-EB745D911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757" y="2506662"/>
            <a:ext cx="614253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hu-HU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hu-HU" b="1" dirty="0">
                <a:solidFill>
                  <a:srgbClr val="002060"/>
                </a:solidFill>
              </a:rPr>
              <a:t>A </a:t>
            </a:r>
            <a:r>
              <a:rPr lang="hu-HU" b="1" dirty="0" err="1">
                <a:solidFill>
                  <a:srgbClr val="002060"/>
                </a:solidFill>
              </a:rPr>
              <a:t>Fintech</a:t>
            </a:r>
            <a:r>
              <a:rPr lang="hu-HU" b="1" dirty="0">
                <a:solidFill>
                  <a:srgbClr val="002060"/>
                </a:solidFill>
              </a:rPr>
              <a:t> fogalma, területei és a 2020-as trendek</a:t>
            </a:r>
            <a:endParaRPr lang="hu-HU" dirty="0">
              <a:solidFill>
                <a:srgbClr val="002060"/>
              </a:solidFill>
            </a:endParaRPr>
          </a:p>
          <a:p>
            <a:r>
              <a:rPr lang="hu-HU" b="1" dirty="0">
                <a:solidFill>
                  <a:srgbClr val="996633"/>
                </a:solidFill>
              </a:rPr>
              <a:t>Innovációk és azok fogadtatása a korszerű pénzkezelésben</a:t>
            </a:r>
          </a:p>
          <a:p>
            <a:r>
              <a:rPr lang="hu-HU" b="1" dirty="0">
                <a:solidFill>
                  <a:srgbClr val="002060"/>
                </a:solidFill>
              </a:rPr>
              <a:t>A bankszektor 2020-as újításai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sz="1600" dirty="0">
                <a:hlinkClick r:id="rId2"/>
              </a:rPr>
              <a:t>https://www.youtube.com/channel/UCZcYIpU_fMdyPr__cvwIvUA</a:t>
            </a:r>
            <a:endParaRPr lang="hu-HU" sz="1600" dirty="0"/>
          </a:p>
          <a:p>
            <a:pPr marL="0" indent="0">
              <a:buNone/>
            </a:pPr>
            <a:endParaRPr lang="hu-HU" dirty="0">
              <a:solidFill>
                <a:srgbClr val="002774"/>
              </a:solidFill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1E5BCCD4-5F2D-4C6C-AF7B-2C33C93798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051" y="0"/>
            <a:ext cx="48479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351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Kép 2">
            <a:extLst>
              <a:ext uri="{FF2B5EF4-FFF2-40B4-BE49-F238E27FC236}">
                <a16:creationId xmlns:a16="http://schemas.microsoft.com/office/drawing/2014/main" id="{07F762D0-DBA5-4FE9-A3B5-9715DDD023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4978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43">
            <a:extLst>
              <a:ext uri="{FF2B5EF4-FFF2-40B4-BE49-F238E27FC236}">
                <a16:creationId xmlns:a16="http://schemas.microsoft.com/office/drawing/2014/main" id="{9A4F1347-8CC2-4724-B8C0-29030ECE1D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53051" y="2657476"/>
            <a:ext cx="6838950" cy="4197911"/>
          </a:xfrm>
          <a:custGeom>
            <a:avLst/>
            <a:gdLst>
              <a:gd name="connsiteX0" fmla="*/ 4893809 w 6838950"/>
              <a:gd name="connsiteY0" fmla="*/ 0 h 4197911"/>
              <a:gd name="connsiteX1" fmla="*/ 4887586 w 6838950"/>
              <a:gd name="connsiteY1" fmla="*/ 0 h 4197911"/>
              <a:gd name="connsiteX2" fmla="*/ 3697795 w 6838950"/>
              <a:gd name="connsiteY2" fmla="*/ 0 h 4197911"/>
              <a:gd name="connsiteX3" fmla="*/ 2047750 w 6838950"/>
              <a:gd name="connsiteY3" fmla="*/ 0 h 4197911"/>
              <a:gd name="connsiteX4" fmla="*/ 0 w 6838950"/>
              <a:gd name="connsiteY4" fmla="*/ 0 h 4197911"/>
              <a:gd name="connsiteX5" fmla="*/ 0 w 6838950"/>
              <a:gd name="connsiteY5" fmla="*/ 4197911 h 4197911"/>
              <a:gd name="connsiteX6" fmla="*/ 6838950 w 6838950"/>
              <a:gd name="connsiteY6" fmla="*/ 4197911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38950" h="4197911">
                <a:moveTo>
                  <a:pt x="4893809" y="0"/>
                </a:moveTo>
                <a:lnTo>
                  <a:pt x="4887586" y="0"/>
                </a:lnTo>
                <a:lnTo>
                  <a:pt x="3697795" y="0"/>
                </a:lnTo>
                <a:lnTo>
                  <a:pt x="2047750" y="0"/>
                </a:lnTo>
                <a:lnTo>
                  <a:pt x="0" y="0"/>
                </a:lnTo>
                <a:lnTo>
                  <a:pt x="0" y="4197911"/>
                </a:lnTo>
                <a:lnTo>
                  <a:pt x="6838950" y="419791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F227F444-DED3-4EEA-9F79-080A23744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9081" y="3320147"/>
            <a:ext cx="5418360" cy="3539934"/>
          </a:xfrm>
        </p:spPr>
        <p:txBody>
          <a:bodyPr>
            <a:normAutofit/>
          </a:bodyPr>
          <a:lstStyle/>
          <a:p>
            <a:r>
              <a:rPr lang="hu-HU" dirty="0">
                <a:solidFill>
                  <a:srgbClr val="FFFFFF"/>
                </a:solidFill>
                <a:ea typeface="+mj-lt"/>
                <a:cs typeface="+mj-lt"/>
              </a:rPr>
              <a:t> </a:t>
            </a:r>
            <a:r>
              <a:rPr lang="hu-HU" b="1" dirty="0">
                <a:solidFill>
                  <a:srgbClr val="FFFFFF"/>
                </a:solidFill>
                <a:ea typeface="+mj-lt"/>
                <a:cs typeface="+mj-lt"/>
              </a:rPr>
              <a:t>Baby-boom generáció (1946 – 1964)</a:t>
            </a:r>
            <a:endParaRPr lang="hu-HU" dirty="0">
              <a:solidFill>
                <a:srgbClr val="FFFFFF"/>
              </a:solidFill>
              <a:ea typeface="+mj-lt"/>
              <a:cs typeface="+mj-lt"/>
            </a:endParaRPr>
          </a:p>
          <a:p>
            <a:endParaRPr lang="hu-HU" dirty="0">
              <a:solidFill>
                <a:srgbClr val="FFFFFF"/>
              </a:solidFill>
              <a:cs typeface="Calibri Light"/>
            </a:endParaRPr>
          </a:p>
        </p:txBody>
      </p:sp>
      <p:pic>
        <p:nvPicPr>
          <p:cNvPr id="10" name="Kép 10" descr="A képen személy, fénykép, csoport, asztal látható&#10;&#10;A leírás teljesen megbízható">
            <a:extLst>
              <a:ext uri="{FF2B5EF4-FFF2-40B4-BE49-F238E27FC236}">
                <a16:creationId xmlns:a16="http://schemas.microsoft.com/office/drawing/2014/main" id="{4BEF0187-6434-4BCA-B52C-37F60F21A2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701"/>
          <a:stretch/>
        </p:blipFill>
        <p:spPr>
          <a:xfrm>
            <a:off x="7381876" y="10"/>
            <a:ext cx="4810125" cy="2501827"/>
          </a:xfrm>
          <a:custGeom>
            <a:avLst/>
            <a:gdLst>
              <a:gd name="connsiteX0" fmla="*/ 1159248 w 4810125"/>
              <a:gd name="connsiteY0" fmla="*/ 0 h 2501837"/>
              <a:gd name="connsiteX1" fmla="*/ 4810125 w 4810125"/>
              <a:gd name="connsiteY1" fmla="*/ 0 h 2501837"/>
              <a:gd name="connsiteX2" fmla="*/ 4810125 w 4810125"/>
              <a:gd name="connsiteY2" fmla="*/ 2501837 h 2501837"/>
              <a:gd name="connsiteX3" fmla="*/ 0 w 4810125"/>
              <a:gd name="connsiteY3" fmla="*/ 2501837 h 2501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4" name="Kép 4" descr="A képen fénykép, épület, kitöltve, régi látható&#10;&#10;A leírás teljesen megbízható">
            <a:extLst>
              <a:ext uri="{FF2B5EF4-FFF2-40B4-BE49-F238E27FC236}">
                <a16:creationId xmlns:a16="http://schemas.microsoft.com/office/drawing/2014/main" id="{A035AD03-5FC4-4A18-8249-236FCAFC00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04" r="-1" b="-1"/>
          <a:stretch/>
        </p:blipFill>
        <p:spPr>
          <a:xfrm>
            <a:off x="4687635" y="-3618"/>
            <a:ext cx="3677817" cy="2505456"/>
          </a:xfrm>
          <a:custGeom>
            <a:avLst/>
            <a:gdLst>
              <a:gd name="connsiteX0" fmla="*/ 1160926 w 3677817"/>
              <a:gd name="connsiteY0" fmla="*/ 0 h 2505456"/>
              <a:gd name="connsiteX1" fmla="*/ 3677817 w 3677817"/>
              <a:gd name="connsiteY1" fmla="*/ 0 h 2505456"/>
              <a:gd name="connsiteX2" fmla="*/ 2516891 w 3677817"/>
              <a:gd name="connsiteY2" fmla="*/ 2505456 h 2505456"/>
              <a:gd name="connsiteX3" fmla="*/ 0 w 3677817"/>
              <a:gd name="connsiteY3" fmla="*/ 2505456 h 2505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6" name="Kép 6" descr="A képen tükör, monitor, beltéri, ülő látható&#10;&#10;A leírás teljesen megbízható">
            <a:extLst>
              <a:ext uri="{FF2B5EF4-FFF2-40B4-BE49-F238E27FC236}">
                <a16:creationId xmlns:a16="http://schemas.microsoft.com/office/drawing/2014/main" id="{65073352-5441-459E-82C1-B4D9E2F5D7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80" b="67"/>
          <a:stretch/>
        </p:blipFill>
        <p:spPr>
          <a:xfrm>
            <a:off x="2283613" y="-3620"/>
            <a:ext cx="3393943" cy="2502843"/>
          </a:xfrm>
          <a:custGeom>
            <a:avLst/>
            <a:gdLst>
              <a:gd name="connsiteX0" fmla="*/ 1159715 w 3393943"/>
              <a:gd name="connsiteY0" fmla="*/ 0 h 2502843"/>
              <a:gd name="connsiteX1" fmla="*/ 3393943 w 3393943"/>
              <a:gd name="connsiteY1" fmla="*/ 0 h 2502843"/>
              <a:gd name="connsiteX2" fmla="*/ 2234228 w 3393943"/>
              <a:gd name="connsiteY2" fmla="*/ 2502843 h 2502843"/>
              <a:gd name="connsiteX3" fmla="*/ 0 w 3393943"/>
              <a:gd name="connsiteY3" fmla="*/ 2502843 h 2502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</p:spPr>
      </p:pic>
      <p:pic>
        <p:nvPicPr>
          <p:cNvPr id="8" name="Kép 8" descr="A képen beltéri, zöld, csésze, ülő látható&#10;&#10;A leírás teljesen megbízható">
            <a:extLst>
              <a:ext uri="{FF2B5EF4-FFF2-40B4-BE49-F238E27FC236}">
                <a16:creationId xmlns:a16="http://schemas.microsoft.com/office/drawing/2014/main" id="{FB0C55FE-EECB-4852-BD9B-D3F2A764B8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599" b="24371"/>
          <a:stretch/>
        </p:blipFill>
        <p:spPr>
          <a:xfrm>
            <a:off x="1" y="-6235"/>
            <a:ext cx="3255403" cy="2505456"/>
          </a:xfrm>
          <a:custGeom>
            <a:avLst/>
            <a:gdLst>
              <a:gd name="connsiteX0" fmla="*/ 0 w 3255403"/>
              <a:gd name="connsiteY0" fmla="*/ 0 h 2505456"/>
              <a:gd name="connsiteX1" fmla="*/ 3255403 w 3255403"/>
              <a:gd name="connsiteY1" fmla="*/ 0 h 2505456"/>
              <a:gd name="connsiteX2" fmla="*/ 2094477 w 3255403"/>
              <a:gd name="connsiteY2" fmla="*/ 2505456 h 2505456"/>
              <a:gd name="connsiteX3" fmla="*/ 0 w 3255403"/>
              <a:gd name="connsiteY3" fmla="*/ 2505456 h 2505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</p:spPr>
      </p:pic>
      <p:sp>
        <p:nvSpPr>
          <p:cNvPr id="15" name="Freeform 11">
            <a:extLst>
              <a:ext uri="{FF2B5EF4-FFF2-40B4-BE49-F238E27FC236}">
                <a16:creationId xmlns:a16="http://schemas.microsoft.com/office/drawing/2014/main" id="{32F4D216-10B7-4DCA-A0A1-068E9E32F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2660091"/>
            <a:ext cx="7122523" cy="4197911"/>
          </a:xfrm>
          <a:custGeom>
            <a:avLst/>
            <a:gdLst>
              <a:gd name="connsiteX0" fmla="*/ 0 w 7122523"/>
              <a:gd name="connsiteY0" fmla="*/ 4197911 h 4197911"/>
              <a:gd name="connsiteX1" fmla="*/ 7122523 w 7122523"/>
              <a:gd name="connsiteY1" fmla="*/ 4197911 h 4197911"/>
              <a:gd name="connsiteX2" fmla="*/ 5177382 w 7122523"/>
              <a:gd name="connsiteY2" fmla="*/ 0 h 4197911"/>
              <a:gd name="connsiteX3" fmla="*/ 5171159 w 7122523"/>
              <a:gd name="connsiteY3" fmla="*/ 0 h 4197911"/>
              <a:gd name="connsiteX4" fmla="*/ 3981368 w 7122523"/>
              <a:gd name="connsiteY4" fmla="*/ 0 h 4197911"/>
              <a:gd name="connsiteX5" fmla="*/ 2331323 w 7122523"/>
              <a:gd name="connsiteY5" fmla="*/ 0 h 4197911"/>
              <a:gd name="connsiteX6" fmla="*/ 0 w 7122523"/>
              <a:gd name="connsiteY6" fmla="*/ 0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22523" h="4197911">
                <a:moveTo>
                  <a:pt x="0" y="4197911"/>
                </a:moveTo>
                <a:lnTo>
                  <a:pt x="7122523" y="4197911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Content Placeholder 13">
            <a:extLst>
              <a:ext uri="{FF2B5EF4-FFF2-40B4-BE49-F238E27FC236}">
                <a16:creationId xmlns:a16="http://schemas.microsoft.com/office/drawing/2014/main" id="{38481854-967D-4726-9342-A8D97C45C7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023" y="2973916"/>
            <a:ext cx="6727370" cy="3828654"/>
          </a:xfrm>
        </p:spPr>
        <p:txBody>
          <a:bodyPr anchor="ctr">
            <a:normAutofit fontScale="92500" lnSpcReduction="20000"/>
          </a:bodyPr>
          <a:lstStyle/>
          <a:p>
            <a:pPr marL="0" indent="0">
              <a:buNone/>
            </a:pPr>
            <a:endParaRPr lang="en-US" sz="2400" b="1" dirty="0">
              <a:solidFill>
                <a:srgbClr val="FFFFFF"/>
              </a:solidFill>
              <a:cs typeface="Calibri" panose="020F0502020204030204"/>
            </a:endParaRPr>
          </a:p>
          <a:p>
            <a:pPr marL="342900" indent="-342900"/>
            <a:r>
              <a:rPr lang="en-US" sz="2400" b="1" err="1">
                <a:solidFill>
                  <a:srgbClr val="FFFFFF"/>
                </a:solidFill>
                <a:cs typeface="Calibri" panose="020F0502020204030204"/>
              </a:rPr>
              <a:t>demográfiai</a:t>
            </a:r>
            <a:r>
              <a:rPr lang="en-US" sz="2400" b="1" dirty="0">
                <a:solidFill>
                  <a:srgbClr val="FFFFFF"/>
                </a:solidFill>
                <a:cs typeface="Calibri" panose="020F0502020204030204"/>
              </a:rPr>
              <a:t> </a:t>
            </a:r>
            <a:r>
              <a:rPr lang="en-US" sz="2400" b="1" err="1">
                <a:solidFill>
                  <a:srgbClr val="FFFFFF"/>
                </a:solidFill>
                <a:cs typeface="Calibri" panose="020F0502020204030204"/>
              </a:rPr>
              <a:t>robbanás</a:t>
            </a:r>
            <a:endParaRPr lang="en-US" sz="2400" b="1">
              <a:solidFill>
                <a:srgbClr val="FFFFFF"/>
              </a:solidFill>
              <a:cs typeface="Calibri" panose="020F0502020204030204"/>
            </a:endParaRPr>
          </a:p>
          <a:p>
            <a:pPr marL="342900" indent="-342900"/>
            <a:endParaRPr lang="en-US" sz="2400" b="1" dirty="0">
              <a:solidFill>
                <a:srgbClr val="FFFFFF"/>
              </a:solidFill>
              <a:cs typeface="Calibri" panose="020F0502020204030204"/>
            </a:endParaRPr>
          </a:p>
          <a:p>
            <a:pPr marL="342900" indent="-342900"/>
            <a:r>
              <a:rPr lang="en-US" sz="2400" b="1" err="1">
                <a:solidFill>
                  <a:srgbClr val="FFFFFF"/>
                </a:solidFill>
                <a:cs typeface="Calibri" panose="020F0502020204030204"/>
              </a:rPr>
              <a:t>fiatal</a:t>
            </a:r>
            <a:r>
              <a:rPr lang="en-US" sz="2400" b="1" dirty="0">
                <a:solidFill>
                  <a:srgbClr val="FFFFFF"/>
                </a:solidFill>
                <a:cs typeface="Calibri" panose="020F0502020204030204"/>
              </a:rPr>
              <a:t> korban </a:t>
            </a:r>
            <a:r>
              <a:rPr lang="en-US" sz="2400" b="1" err="1">
                <a:solidFill>
                  <a:srgbClr val="FFFFFF"/>
                </a:solidFill>
                <a:cs typeface="Calibri" panose="020F0502020204030204"/>
              </a:rPr>
              <a:t>radikális</a:t>
            </a:r>
            <a:r>
              <a:rPr lang="en-US" sz="2400" b="1" dirty="0">
                <a:solidFill>
                  <a:srgbClr val="FFFFFF"/>
                </a:solidFill>
                <a:cs typeface="Calibri" panose="020F0502020204030204"/>
              </a:rPr>
              <a:t> </a:t>
            </a:r>
            <a:r>
              <a:rPr lang="en-US" sz="2400" b="1" err="1">
                <a:solidFill>
                  <a:srgbClr val="FFFFFF"/>
                </a:solidFill>
                <a:cs typeface="Calibri" panose="020F0502020204030204"/>
              </a:rPr>
              <a:t>változások</a:t>
            </a:r>
            <a:endParaRPr lang="en-US" sz="2400" b="1">
              <a:solidFill>
                <a:srgbClr val="FFFFFF"/>
              </a:solidFill>
              <a:cs typeface="Calibri" panose="020F0502020204030204"/>
            </a:endParaRPr>
          </a:p>
          <a:p>
            <a:pPr marL="342900" indent="-342900"/>
            <a:endParaRPr lang="en-US" sz="2400" b="1" dirty="0">
              <a:solidFill>
                <a:srgbClr val="FFFFFF"/>
              </a:solidFill>
              <a:cs typeface="Calibri" panose="020F0502020204030204"/>
            </a:endParaRPr>
          </a:p>
          <a:p>
            <a:pPr marL="342900" indent="-342900"/>
            <a:r>
              <a:rPr lang="en-US" sz="2400" b="1" err="1">
                <a:solidFill>
                  <a:srgbClr val="FFFFFF"/>
                </a:solidFill>
                <a:cs typeface="Calibri" panose="020F0502020204030204"/>
              </a:rPr>
              <a:t>tekintélyelvűség</a:t>
            </a:r>
            <a:r>
              <a:rPr lang="en-US" sz="2400" b="1" dirty="0">
                <a:solidFill>
                  <a:srgbClr val="FFFFFF"/>
                </a:solidFill>
                <a:cs typeface="Calibri" panose="020F0502020204030204"/>
              </a:rPr>
              <a:t>                          TUDÁS, KARRIER</a:t>
            </a:r>
          </a:p>
          <a:p>
            <a:pPr marL="342900" indent="-342900"/>
            <a:endParaRPr lang="en-US" sz="2400" b="1" dirty="0">
              <a:solidFill>
                <a:srgbClr val="FFFFFF"/>
              </a:solidFill>
              <a:cs typeface="Calibri" panose="020F0502020204030204"/>
            </a:endParaRPr>
          </a:p>
          <a:p>
            <a:pPr marL="342900" indent="-342900"/>
            <a:r>
              <a:rPr lang="en-US" sz="2400" b="1" err="1">
                <a:solidFill>
                  <a:srgbClr val="FFFFFF"/>
                </a:solidFill>
                <a:cs typeface="Calibri" panose="020F0502020204030204"/>
              </a:rPr>
              <a:t>női</a:t>
            </a:r>
            <a:r>
              <a:rPr lang="en-US" sz="2400" b="1" dirty="0">
                <a:solidFill>
                  <a:srgbClr val="FFFFFF"/>
                </a:solidFill>
                <a:cs typeface="Calibri" panose="020F0502020204030204"/>
              </a:rPr>
              <a:t> </a:t>
            </a:r>
            <a:r>
              <a:rPr lang="en-US" sz="2400" b="1" err="1">
                <a:solidFill>
                  <a:srgbClr val="FFFFFF"/>
                </a:solidFill>
                <a:cs typeface="Calibri" panose="020F0502020204030204"/>
              </a:rPr>
              <a:t>munkavállalók</a:t>
            </a:r>
            <a:r>
              <a:rPr lang="en-US" sz="2400" b="1" dirty="0">
                <a:solidFill>
                  <a:srgbClr val="FFFFFF"/>
                </a:solidFill>
                <a:cs typeface="Calibri" panose="020F0502020204030204"/>
              </a:rPr>
              <a:t> </a:t>
            </a:r>
            <a:r>
              <a:rPr lang="en-US" sz="2400" b="1" err="1">
                <a:solidFill>
                  <a:srgbClr val="FFFFFF"/>
                </a:solidFill>
                <a:cs typeface="Calibri" panose="020F0502020204030204"/>
              </a:rPr>
              <a:t>száma</a:t>
            </a:r>
            <a:r>
              <a:rPr lang="en-US" sz="2400" b="1" dirty="0">
                <a:solidFill>
                  <a:srgbClr val="FFFFFF"/>
                </a:solidFill>
                <a:cs typeface="Calibri" panose="020F0502020204030204"/>
              </a:rPr>
              <a:t> </a:t>
            </a:r>
            <a:r>
              <a:rPr lang="en-US" sz="2400" b="1" err="1">
                <a:solidFill>
                  <a:srgbClr val="FFFFFF"/>
                </a:solidFill>
                <a:cs typeface="Calibri" panose="020F0502020204030204"/>
              </a:rPr>
              <a:t>nő</a:t>
            </a:r>
            <a:endParaRPr lang="en-US" sz="2400" b="1">
              <a:solidFill>
                <a:srgbClr val="FFFFFF"/>
              </a:solidFill>
              <a:cs typeface="Calibri" panose="020F0502020204030204"/>
            </a:endParaRPr>
          </a:p>
          <a:p>
            <a:pPr marL="0" indent="0">
              <a:buNone/>
            </a:pPr>
            <a:endParaRPr lang="en-US" sz="2400" b="1" dirty="0">
              <a:solidFill>
                <a:srgbClr val="FFFFFF"/>
              </a:solidFill>
              <a:cs typeface="Calibri" panose="020F0502020204030204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FFFFFF"/>
                </a:solidFill>
                <a:cs typeface="Calibri" panose="020F0502020204030204"/>
              </a:rPr>
              <a:t>                 </a:t>
            </a:r>
            <a:r>
              <a:rPr lang="en-US" sz="2400" b="1" dirty="0" err="1">
                <a:solidFill>
                  <a:srgbClr val="FFFFFF"/>
                </a:solidFill>
                <a:cs typeface="Calibri" panose="020F0502020204030204"/>
              </a:rPr>
              <a:t>ideges</a:t>
            </a:r>
            <a:r>
              <a:rPr lang="en-US" sz="2400" b="1" dirty="0">
                <a:solidFill>
                  <a:srgbClr val="FFFFFF"/>
                </a:solidFill>
                <a:cs typeface="Calibri" panose="020F0502020204030204"/>
              </a:rPr>
              <a:t>, </a:t>
            </a:r>
            <a:r>
              <a:rPr lang="en-US" sz="2400" b="1" dirty="0" err="1">
                <a:solidFill>
                  <a:srgbClr val="FFFFFF"/>
                </a:solidFill>
                <a:cs typeface="Calibri" panose="020F0502020204030204"/>
              </a:rPr>
              <a:t>szorongó</a:t>
            </a:r>
            <a:r>
              <a:rPr lang="en-US" sz="2400" b="1" dirty="0">
                <a:solidFill>
                  <a:srgbClr val="FFFFFF"/>
                </a:solidFill>
                <a:cs typeface="Calibri" panose="020F0502020204030204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cs typeface="Calibri" panose="020F0502020204030204"/>
              </a:rPr>
              <a:t>szülők</a:t>
            </a:r>
            <a:endParaRPr lang="en-US" sz="2400" b="1" dirty="0">
              <a:solidFill>
                <a:srgbClr val="FFFFFF"/>
              </a:solidFill>
              <a:cs typeface="Calibri" panose="020F0502020204030204"/>
            </a:endParaRPr>
          </a:p>
          <a:p>
            <a:pPr marL="0" indent="0">
              <a:buNone/>
            </a:pPr>
            <a:endParaRPr lang="en-US" sz="2400" b="1" dirty="0">
              <a:solidFill>
                <a:srgbClr val="FFFFFF"/>
              </a:solidFill>
              <a:cs typeface="Calibri" panose="020F0502020204030204"/>
            </a:endParaRPr>
          </a:p>
          <a:p>
            <a:pPr marL="0" indent="0">
              <a:buNone/>
            </a:pPr>
            <a:endParaRPr lang="en-US" sz="2000" dirty="0">
              <a:solidFill>
                <a:srgbClr val="FFFFFF"/>
              </a:solidFill>
              <a:cs typeface="Calibri" panose="020F0502020204030204"/>
            </a:endParaRPr>
          </a:p>
        </p:txBody>
      </p:sp>
      <p:sp>
        <p:nvSpPr>
          <p:cNvPr id="7" name="Nyíl: balra-jobbra mutató 6">
            <a:extLst>
              <a:ext uri="{FF2B5EF4-FFF2-40B4-BE49-F238E27FC236}">
                <a16:creationId xmlns:a16="http://schemas.microsoft.com/office/drawing/2014/main" id="{38811FD0-82BD-4BB4-889F-D15872DE2A81}"/>
              </a:ext>
            </a:extLst>
          </p:cNvPr>
          <p:cNvSpPr/>
          <p:nvPr/>
        </p:nvSpPr>
        <p:spPr>
          <a:xfrm>
            <a:off x="2967720" y="4602492"/>
            <a:ext cx="843643" cy="285751"/>
          </a:xfrm>
          <a:prstGeom prst="left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9" name="Ábra 10" descr="Kör balra mutató nyíllal">
            <a:extLst>
              <a:ext uri="{FF2B5EF4-FFF2-40B4-BE49-F238E27FC236}">
                <a16:creationId xmlns:a16="http://schemas.microsoft.com/office/drawing/2014/main" id="{538D5441-E499-4AB0-841B-CA29F75F4F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7560000">
            <a:off x="4403574" y="5085442"/>
            <a:ext cx="764722" cy="764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1941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37">
            <a:extLst>
              <a:ext uri="{FF2B5EF4-FFF2-40B4-BE49-F238E27FC236}">
                <a16:creationId xmlns:a16="http://schemas.microsoft.com/office/drawing/2014/main" id="{7E6CA27E-BEE7-49F6-9FBE-99A7492AE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691641"/>
            <a:ext cx="7571262" cy="5166360"/>
          </a:xfrm>
          <a:custGeom>
            <a:avLst/>
            <a:gdLst>
              <a:gd name="connsiteX0" fmla="*/ 0 w 7571262"/>
              <a:gd name="connsiteY0" fmla="*/ 5166360 h 5166360"/>
              <a:gd name="connsiteX1" fmla="*/ 7571262 w 7571262"/>
              <a:gd name="connsiteY1" fmla="*/ 5166360 h 5166360"/>
              <a:gd name="connsiteX2" fmla="*/ 5177382 w 7571262"/>
              <a:gd name="connsiteY2" fmla="*/ 0 h 5166360"/>
              <a:gd name="connsiteX3" fmla="*/ 5171159 w 7571262"/>
              <a:gd name="connsiteY3" fmla="*/ 0 h 5166360"/>
              <a:gd name="connsiteX4" fmla="*/ 3981368 w 7571262"/>
              <a:gd name="connsiteY4" fmla="*/ 0 h 5166360"/>
              <a:gd name="connsiteX5" fmla="*/ 2331323 w 7571262"/>
              <a:gd name="connsiteY5" fmla="*/ 0 h 5166360"/>
              <a:gd name="connsiteX6" fmla="*/ 0 w 7571262"/>
              <a:gd name="connsiteY6" fmla="*/ 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71262" h="5166360">
                <a:moveTo>
                  <a:pt x="0" y="5166360"/>
                </a:moveTo>
                <a:lnTo>
                  <a:pt x="7571262" y="5166360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Kép 6" descr="A képen számítógép, konyha, óra látható&#10;&#10;A leírás teljesen megbízható">
            <a:extLst>
              <a:ext uri="{FF2B5EF4-FFF2-40B4-BE49-F238E27FC236}">
                <a16:creationId xmlns:a16="http://schemas.microsoft.com/office/drawing/2014/main" id="{48573DC1-42D8-4AF4-A45A-0225018A46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249" r="1" b="23052"/>
          <a:stretch/>
        </p:blipFill>
        <p:spPr>
          <a:xfrm>
            <a:off x="6587330" y="1690689"/>
            <a:ext cx="5604670" cy="2501837"/>
          </a:xfrm>
          <a:custGeom>
            <a:avLst/>
            <a:gdLst>
              <a:gd name="connsiteX0" fmla="*/ 1159248 w 5604670"/>
              <a:gd name="connsiteY0" fmla="*/ 0 h 2501837"/>
              <a:gd name="connsiteX1" fmla="*/ 5604670 w 5604670"/>
              <a:gd name="connsiteY1" fmla="*/ 0 h 2501837"/>
              <a:gd name="connsiteX2" fmla="*/ 5604670 w 5604670"/>
              <a:gd name="connsiteY2" fmla="*/ 2501837 h 2501837"/>
              <a:gd name="connsiteX3" fmla="*/ 0 w 5604670"/>
              <a:gd name="connsiteY3" fmla="*/ 2501837 h 2501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04670" h="2501837">
                <a:moveTo>
                  <a:pt x="1159248" y="0"/>
                </a:moveTo>
                <a:lnTo>
                  <a:pt x="5604670" y="0"/>
                </a:lnTo>
                <a:lnTo>
                  <a:pt x="5604670" y="2501837"/>
                </a:lnTo>
                <a:lnTo>
                  <a:pt x="0" y="2501837"/>
                </a:lnTo>
                <a:close/>
              </a:path>
            </a:pathLst>
          </a:cu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B24C0DAE-1BE8-43ED-A387-CF3BAFF78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2125"/>
            <a:ext cx="10515600" cy="1311956"/>
          </a:xfrm>
        </p:spPr>
        <p:txBody>
          <a:bodyPr>
            <a:normAutofit/>
          </a:bodyPr>
          <a:lstStyle/>
          <a:p>
            <a:r>
              <a:rPr lang="hu-HU" b="1" dirty="0">
                <a:latin typeface="Calibri"/>
                <a:ea typeface="+mj-lt"/>
                <a:cs typeface="+mj-lt"/>
              </a:rPr>
              <a:t>Az X generáció (1965 – 1979)</a:t>
            </a:r>
            <a:endParaRPr lang="hu-HU" b="1">
              <a:latin typeface="Calibri"/>
              <a:ea typeface="+mj-lt"/>
              <a:cs typeface="+mj-lt"/>
            </a:endParaRPr>
          </a:p>
          <a:p>
            <a:endParaRPr lang="hu-HU" dirty="0">
              <a:cs typeface="Calibri Light"/>
            </a:endParaRPr>
          </a:p>
        </p:txBody>
      </p:sp>
      <p:pic>
        <p:nvPicPr>
          <p:cNvPr id="8" name="Kép 8" descr="A képen szöveg, alapozás, ülő, étel látható&#10;&#10;A leírás teljesen megbízható">
            <a:extLst>
              <a:ext uri="{FF2B5EF4-FFF2-40B4-BE49-F238E27FC236}">
                <a16:creationId xmlns:a16="http://schemas.microsoft.com/office/drawing/2014/main" id="{6C485A30-89CE-4ED1-B1D5-BBF398A780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983" r="1" b="6047"/>
          <a:stretch/>
        </p:blipFill>
        <p:spPr>
          <a:xfrm>
            <a:off x="4791075" y="4357117"/>
            <a:ext cx="4570758" cy="2500884"/>
          </a:xfrm>
          <a:custGeom>
            <a:avLst/>
            <a:gdLst>
              <a:gd name="connsiteX0" fmla="*/ 1717230 w 4570758"/>
              <a:gd name="connsiteY0" fmla="*/ 0 h 2500884"/>
              <a:gd name="connsiteX1" fmla="*/ 4570758 w 4570758"/>
              <a:gd name="connsiteY1" fmla="*/ 0 h 2500884"/>
              <a:gd name="connsiteX2" fmla="*/ 3411951 w 4570758"/>
              <a:gd name="connsiteY2" fmla="*/ 2500884 h 2500884"/>
              <a:gd name="connsiteX3" fmla="*/ 3405728 w 4570758"/>
              <a:gd name="connsiteY3" fmla="*/ 2500884 h 2500884"/>
              <a:gd name="connsiteX4" fmla="*/ 2215937 w 4570758"/>
              <a:gd name="connsiteY4" fmla="*/ 2500884 h 2500884"/>
              <a:gd name="connsiteX5" fmla="*/ 565892 w 4570758"/>
              <a:gd name="connsiteY5" fmla="*/ 2500884 h 2500884"/>
              <a:gd name="connsiteX6" fmla="*/ 0 w 4570758"/>
              <a:gd name="connsiteY6" fmla="*/ 2500884 h 2500884"/>
              <a:gd name="connsiteX7" fmla="*/ 0 w 4570758"/>
              <a:gd name="connsiteY7" fmla="*/ 2500883 h 2500884"/>
              <a:gd name="connsiteX8" fmla="*/ 552186 w 4570758"/>
              <a:gd name="connsiteY8" fmla="*/ 2500883 h 2500884"/>
              <a:gd name="connsiteX9" fmla="*/ 558423 w 4570758"/>
              <a:gd name="connsiteY9" fmla="*/ 2500883 h 250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70758" h="2500884">
                <a:moveTo>
                  <a:pt x="1717230" y="0"/>
                </a:moveTo>
                <a:lnTo>
                  <a:pt x="4570758" y="0"/>
                </a:lnTo>
                <a:lnTo>
                  <a:pt x="3411951" y="2500884"/>
                </a:lnTo>
                <a:lnTo>
                  <a:pt x="3405728" y="2500884"/>
                </a:lnTo>
                <a:lnTo>
                  <a:pt x="2215937" y="2500884"/>
                </a:lnTo>
                <a:lnTo>
                  <a:pt x="565892" y="2500884"/>
                </a:lnTo>
                <a:lnTo>
                  <a:pt x="0" y="2500884"/>
                </a:lnTo>
                <a:lnTo>
                  <a:pt x="0" y="2500883"/>
                </a:lnTo>
                <a:lnTo>
                  <a:pt x="552186" y="2500883"/>
                </a:lnTo>
                <a:lnTo>
                  <a:pt x="558423" y="2500883"/>
                </a:lnTo>
                <a:close/>
              </a:path>
            </a:pathLst>
          </a:cu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373F8BB3-E3C8-40AE-8786-1FBD364FA6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846" y="1984131"/>
            <a:ext cx="7123871" cy="4872868"/>
          </a:xfrm>
        </p:spPr>
        <p:txBody>
          <a:bodyPr anchor="t">
            <a:normAutofit lnSpcReduction="10000"/>
          </a:bodyPr>
          <a:lstStyle/>
          <a:p>
            <a:pPr marL="342900" indent="-342900"/>
            <a:r>
              <a:rPr lang="en-US" sz="2400" b="1" dirty="0" err="1">
                <a:solidFill>
                  <a:srgbClr val="FFFFFF"/>
                </a:solidFill>
                <a:cs typeface="Calibri" panose="020F0502020204030204"/>
              </a:rPr>
              <a:t>kétkeresős</a:t>
            </a:r>
            <a:r>
              <a:rPr lang="en-US" sz="2400" b="1" dirty="0">
                <a:solidFill>
                  <a:srgbClr val="FFFFFF"/>
                </a:solidFill>
                <a:cs typeface="Calibri" panose="020F0502020204030204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cs typeface="Calibri" panose="020F0502020204030204"/>
              </a:rPr>
              <a:t>modell</a:t>
            </a:r>
            <a:r>
              <a:rPr lang="en-US" sz="2400" b="1" dirty="0">
                <a:solidFill>
                  <a:srgbClr val="FFFFFF"/>
                </a:solidFill>
                <a:cs typeface="Calibri" panose="020F0502020204030204"/>
              </a:rPr>
              <a:t>  </a:t>
            </a:r>
            <a:r>
              <a:rPr lang="en-US" sz="2000" dirty="0">
                <a:solidFill>
                  <a:srgbClr val="FFFFFF"/>
                </a:solidFill>
                <a:cs typeface="Calibri" panose="020F0502020204030204"/>
              </a:rPr>
              <a:t>                       </a:t>
            </a:r>
            <a:r>
              <a:rPr lang="en-US" sz="2400" b="1" dirty="0">
                <a:solidFill>
                  <a:srgbClr val="FFFFFF"/>
                </a:solidFill>
                <a:cs typeface="Calibri" panose="020F0502020204030204"/>
              </a:rPr>
              <a:t>"</a:t>
            </a:r>
            <a:r>
              <a:rPr lang="en-US" sz="2400" b="1" dirty="0" err="1">
                <a:solidFill>
                  <a:srgbClr val="FFFFFF"/>
                </a:solidFill>
                <a:cs typeface="Calibri" panose="020F0502020204030204"/>
              </a:rPr>
              <a:t>kulcsos</a:t>
            </a:r>
            <a:r>
              <a:rPr lang="en-US" sz="2400" b="1" dirty="0">
                <a:solidFill>
                  <a:srgbClr val="FFFFFF"/>
                </a:solidFill>
                <a:cs typeface="Calibri" panose="020F0502020204030204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cs typeface="Calibri" panose="020F0502020204030204"/>
              </a:rPr>
              <a:t>gyerekek</a:t>
            </a:r>
            <a:r>
              <a:rPr lang="en-US" sz="2400" b="1" dirty="0">
                <a:solidFill>
                  <a:srgbClr val="FFFFFF"/>
                </a:solidFill>
                <a:cs typeface="Calibri" panose="020F0502020204030204"/>
              </a:rPr>
              <a:t>"</a:t>
            </a:r>
            <a:endParaRPr lang="hu-HU" dirty="0"/>
          </a:p>
          <a:p>
            <a:pPr marL="342900" indent="-342900"/>
            <a:endParaRPr lang="en-US" sz="2400" b="1" dirty="0">
              <a:solidFill>
                <a:srgbClr val="FFFFFF"/>
              </a:solidFill>
              <a:cs typeface="Calibri" panose="020F0502020204030204"/>
            </a:endParaRPr>
          </a:p>
          <a:p>
            <a:pPr marL="342900" indent="-342900"/>
            <a:r>
              <a:rPr lang="en-US" sz="2400" b="1" dirty="0" err="1">
                <a:solidFill>
                  <a:srgbClr val="FFFFFF"/>
                </a:solidFill>
                <a:cs typeface="Calibri" panose="020F0502020204030204"/>
              </a:rPr>
              <a:t>önálló</a:t>
            </a:r>
            <a:r>
              <a:rPr lang="en-US" sz="2400" b="1" dirty="0">
                <a:solidFill>
                  <a:srgbClr val="FFFFFF"/>
                </a:solidFill>
                <a:cs typeface="Calibri" panose="020F0502020204030204"/>
              </a:rPr>
              <a:t>, </a:t>
            </a:r>
            <a:r>
              <a:rPr lang="en-US" sz="2400" b="1" dirty="0" err="1">
                <a:solidFill>
                  <a:srgbClr val="FFFFFF"/>
                </a:solidFill>
                <a:cs typeface="Calibri" panose="020F0502020204030204"/>
              </a:rPr>
              <a:t>találékony</a:t>
            </a:r>
            <a:r>
              <a:rPr lang="en-US" sz="2400" b="1" dirty="0">
                <a:solidFill>
                  <a:srgbClr val="FFFFFF"/>
                </a:solidFill>
                <a:cs typeface="Calibri" panose="020F0502020204030204"/>
              </a:rPr>
              <a:t>, </a:t>
            </a:r>
            <a:r>
              <a:rPr lang="en-US" sz="2400" b="1" dirty="0" err="1">
                <a:solidFill>
                  <a:srgbClr val="FFFFFF"/>
                </a:solidFill>
                <a:cs typeface="Calibri" panose="020F0502020204030204"/>
              </a:rPr>
              <a:t>önellátó</a:t>
            </a:r>
            <a:r>
              <a:rPr lang="en-US" sz="2400" b="1" dirty="0">
                <a:solidFill>
                  <a:srgbClr val="FFFFFF"/>
                </a:solidFill>
                <a:cs typeface="Calibri" panose="020F0502020204030204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cs typeface="Calibri" panose="020F0502020204030204"/>
              </a:rPr>
              <a:t>nemzedék</a:t>
            </a:r>
            <a:endParaRPr lang="en-US" sz="2400" b="1" dirty="0">
              <a:solidFill>
                <a:srgbClr val="FFFFFF"/>
              </a:solidFill>
              <a:cs typeface="Calibri" panose="020F0502020204030204"/>
            </a:endParaRPr>
          </a:p>
          <a:p>
            <a:pPr marL="342900" indent="-342900"/>
            <a:endParaRPr lang="en-US" sz="2400" b="1" dirty="0">
              <a:solidFill>
                <a:srgbClr val="FFFFFF"/>
              </a:solidFill>
              <a:cs typeface="Calibri" panose="020F0502020204030204"/>
            </a:endParaRPr>
          </a:p>
          <a:p>
            <a:pPr marL="342900" indent="-342900"/>
            <a:r>
              <a:rPr lang="en-US" sz="2400" b="1" dirty="0" err="1">
                <a:solidFill>
                  <a:srgbClr val="FFFFFF"/>
                </a:solidFill>
                <a:cs typeface="Calibri" panose="020F0502020204030204"/>
              </a:rPr>
              <a:t>számítógép</a:t>
            </a:r>
            <a:r>
              <a:rPr lang="en-US" sz="2400" b="1" dirty="0">
                <a:solidFill>
                  <a:srgbClr val="FFFFFF"/>
                </a:solidFill>
                <a:cs typeface="Calibri" panose="020F0502020204030204"/>
              </a:rPr>
              <a:t>                   "</a:t>
            </a:r>
            <a:r>
              <a:rPr lang="en-US" sz="2400" b="1" dirty="0" err="1">
                <a:solidFill>
                  <a:srgbClr val="FFFFFF"/>
                </a:solidFill>
                <a:cs typeface="Calibri" panose="020F0502020204030204"/>
              </a:rPr>
              <a:t>digitális</a:t>
            </a:r>
            <a:r>
              <a:rPr lang="en-US" sz="2400" b="1" dirty="0">
                <a:solidFill>
                  <a:srgbClr val="FFFFFF"/>
                </a:solidFill>
                <a:cs typeface="Calibri" panose="020F0502020204030204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cs typeface="Calibri" panose="020F0502020204030204"/>
              </a:rPr>
              <a:t>bevándorlók</a:t>
            </a:r>
            <a:r>
              <a:rPr lang="en-US" sz="2400" b="1" dirty="0">
                <a:solidFill>
                  <a:srgbClr val="FFFFFF"/>
                </a:solidFill>
                <a:cs typeface="Calibri" panose="020F0502020204030204"/>
              </a:rPr>
              <a:t>"</a:t>
            </a:r>
          </a:p>
          <a:p>
            <a:pPr marL="342900" indent="-342900"/>
            <a:endParaRPr lang="en-US" sz="2400" b="1" dirty="0">
              <a:solidFill>
                <a:srgbClr val="FFFFFF"/>
              </a:solidFill>
              <a:cs typeface="Calibri" panose="020F0502020204030204"/>
            </a:endParaRPr>
          </a:p>
          <a:p>
            <a:pPr marL="342900" indent="-342900"/>
            <a:r>
              <a:rPr lang="en-US" sz="2400" b="1" dirty="0" err="1">
                <a:solidFill>
                  <a:srgbClr val="FFFFFF"/>
                </a:solidFill>
                <a:cs typeface="Calibri" panose="020F0502020204030204"/>
              </a:rPr>
              <a:t>stabil</a:t>
            </a:r>
            <a:r>
              <a:rPr lang="en-US" sz="2400" b="1" dirty="0">
                <a:solidFill>
                  <a:srgbClr val="FFFFFF"/>
                </a:solidFill>
                <a:cs typeface="Calibri" panose="020F0502020204030204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cs typeface="Calibri" panose="020F0502020204030204"/>
              </a:rPr>
              <a:t>egzisztencia</a:t>
            </a:r>
            <a:endParaRPr lang="en-US" sz="2400" b="1" dirty="0">
              <a:solidFill>
                <a:srgbClr val="FFFFFF"/>
              </a:solidFill>
              <a:cs typeface="Calibri" panose="020F0502020204030204"/>
            </a:endParaRPr>
          </a:p>
          <a:p>
            <a:pPr marL="342900" indent="-342900"/>
            <a:endParaRPr lang="en-US" sz="2400" b="1" dirty="0">
              <a:solidFill>
                <a:srgbClr val="FFFFFF"/>
              </a:solidFill>
              <a:cs typeface="Calibri" panose="020F0502020204030204"/>
            </a:endParaRPr>
          </a:p>
          <a:p>
            <a:pPr marL="342900" indent="-342900"/>
            <a:r>
              <a:rPr lang="en-US" sz="2400" b="1" dirty="0" err="1">
                <a:solidFill>
                  <a:srgbClr val="FFFFFF"/>
                </a:solidFill>
                <a:cs typeface="Calibri" panose="020F0502020204030204"/>
              </a:rPr>
              <a:t>fő</a:t>
            </a:r>
            <a:r>
              <a:rPr lang="en-US" sz="2400" b="1" dirty="0">
                <a:solidFill>
                  <a:srgbClr val="FFFFFF"/>
                </a:solidFill>
                <a:cs typeface="Calibri" panose="020F0502020204030204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cs typeface="Calibri" panose="020F0502020204030204"/>
              </a:rPr>
              <a:t>motiváció</a:t>
            </a:r>
            <a:r>
              <a:rPr lang="en-US" sz="2400" b="1" dirty="0">
                <a:solidFill>
                  <a:srgbClr val="FFFFFF"/>
                </a:solidFill>
                <a:cs typeface="Calibri" panose="020F0502020204030204"/>
              </a:rPr>
              <a:t> a </a:t>
            </a:r>
            <a:r>
              <a:rPr lang="en-US" sz="2400" b="1" dirty="0" err="1">
                <a:solidFill>
                  <a:srgbClr val="FFFFFF"/>
                </a:solidFill>
                <a:cs typeface="Calibri" panose="020F0502020204030204"/>
              </a:rPr>
              <a:t>pénz</a:t>
            </a:r>
            <a:endParaRPr lang="en-US" sz="2400" b="1" dirty="0">
              <a:solidFill>
                <a:srgbClr val="FFFFFF"/>
              </a:solidFill>
              <a:cs typeface="Calibri" panose="020F0502020204030204"/>
            </a:endParaRPr>
          </a:p>
          <a:p>
            <a:pPr marL="0" indent="0">
              <a:buNone/>
            </a:pPr>
            <a:endParaRPr lang="en-US" sz="2400" b="1" dirty="0">
              <a:solidFill>
                <a:srgbClr val="FFFFFF"/>
              </a:solidFill>
              <a:cs typeface="Calibri" panose="020F0502020204030204"/>
            </a:endParaRPr>
          </a:p>
          <a:p>
            <a:pPr marL="0" indent="0">
              <a:buNone/>
            </a:pPr>
            <a:r>
              <a:rPr lang="hu-HU" sz="2400" b="1" dirty="0">
                <a:solidFill>
                  <a:srgbClr val="FFFFFF"/>
                </a:solidFill>
                <a:cs typeface="Calibri" panose="020F0502020204030204"/>
              </a:rPr>
              <a:t>  </a:t>
            </a:r>
            <a:r>
              <a:rPr lang="en-US" sz="2400" b="1" dirty="0">
                <a:solidFill>
                  <a:srgbClr val="FFFFFF"/>
                </a:solidFill>
                <a:cs typeface="Calibri" panose="020F0502020204030204"/>
              </a:rPr>
              <a:t>MUNKA MEGELŐZ</a:t>
            </a:r>
            <a:r>
              <a:rPr lang="hu-HU" sz="2400" b="1" dirty="0">
                <a:solidFill>
                  <a:srgbClr val="FFFFFF"/>
                </a:solidFill>
                <a:cs typeface="Calibri" panose="020F0502020204030204"/>
              </a:rPr>
              <a:t>I</a:t>
            </a:r>
            <a:r>
              <a:rPr lang="en-US" sz="2400" b="1" dirty="0">
                <a:solidFill>
                  <a:srgbClr val="FFFFFF"/>
                </a:solidFill>
                <a:cs typeface="Calibri" panose="020F0502020204030204"/>
              </a:rPr>
              <a:t> A MAGÁNÉLETET</a:t>
            </a:r>
          </a:p>
          <a:p>
            <a:pPr marL="0" indent="0">
              <a:buNone/>
            </a:pPr>
            <a:endParaRPr lang="en-US" sz="2000" dirty="0">
              <a:solidFill>
                <a:srgbClr val="FFFFFF"/>
              </a:solidFill>
              <a:cs typeface="Calibri" panose="020F0502020204030204"/>
            </a:endParaRPr>
          </a:p>
        </p:txBody>
      </p:sp>
      <p:pic>
        <p:nvPicPr>
          <p:cNvPr id="4" name="Kép 4" descr="A képen személy, lány, fiatal, viselés látható&#10;&#10;A leírás teljesen megbízható">
            <a:extLst>
              <a:ext uri="{FF2B5EF4-FFF2-40B4-BE49-F238E27FC236}">
                <a16:creationId xmlns:a16="http://schemas.microsoft.com/office/drawing/2014/main" id="{B649CC36-937A-46EB-9395-435EF6B1A6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62" r="1" b="10706"/>
          <a:stretch/>
        </p:blipFill>
        <p:spPr>
          <a:xfrm>
            <a:off x="7823674" y="4357117"/>
            <a:ext cx="4368327" cy="2500884"/>
          </a:xfrm>
          <a:custGeom>
            <a:avLst/>
            <a:gdLst>
              <a:gd name="connsiteX0" fmla="*/ 1717230 w 4368327"/>
              <a:gd name="connsiteY0" fmla="*/ 0 h 2500884"/>
              <a:gd name="connsiteX1" fmla="*/ 4368327 w 4368327"/>
              <a:gd name="connsiteY1" fmla="*/ 0 h 2500884"/>
              <a:gd name="connsiteX2" fmla="*/ 4368327 w 4368327"/>
              <a:gd name="connsiteY2" fmla="*/ 2500884 h 2500884"/>
              <a:gd name="connsiteX3" fmla="*/ 0 w 4368327"/>
              <a:gd name="connsiteY3" fmla="*/ 2500884 h 2500884"/>
              <a:gd name="connsiteX4" fmla="*/ 0 w 4368327"/>
              <a:gd name="connsiteY4" fmla="*/ 2500883 h 2500884"/>
              <a:gd name="connsiteX5" fmla="*/ 552186 w 4368327"/>
              <a:gd name="connsiteY5" fmla="*/ 2500883 h 2500884"/>
              <a:gd name="connsiteX6" fmla="*/ 558423 w 4368327"/>
              <a:gd name="connsiteY6" fmla="*/ 2500883 h 250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68327" h="2500884">
                <a:moveTo>
                  <a:pt x="1717230" y="0"/>
                </a:moveTo>
                <a:lnTo>
                  <a:pt x="4368327" y="0"/>
                </a:lnTo>
                <a:lnTo>
                  <a:pt x="4368327" y="2500884"/>
                </a:lnTo>
                <a:lnTo>
                  <a:pt x="0" y="2500884"/>
                </a:lnTo>
                <a:lnTo>
                  <a:pt x="0" y="2500883"/>
                </a:lnTo>
                <a:lnTo>
                  <a:pt x="552186" y="2500883"/>
                </a:lnTo>
                <a:lnTo>
                  <a:pt x="558423" y="2500883"/>
                </a:lnTo>
                <a:close/>
              </a:path>
            </a:pathLst>
          </a:custGeom>
        </p:spPr>
      </p:pic>
      <p:pic>
        <p:nvPicPr>
          <p:cNvPr id="3" name="Ábra 4" descr="Kör balra mutató nyíllal">
            <a:extLst>
              <a:ext uri="{FF2B5EF4-FFF2-40B4-BE49-F238E27FC236}">
                <a16:creationId xmlns:a16="http://schemas.microsoft.com/office/drawing/2014/main" id="{9CFE7166-1A60-4681-841A-ADA0FEAE7C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V="1">
            <a:off x="3335009" y="1804081"/>
            <a:ext cx="805543" cy="800100"/>
          </a:xfrm>
          <a:prstGeom prst="rect">
            <a:avLst/>
          </a:prstGeom>
        </p:spPr>
      </p:pic>
      <p:pic>
        <p:nvPicPr>
          <p:cNvPr id="7" name="Ábra 8" descr="Kör balra mutató nyíllal">
            <a:extLst>
              <a:ext uri="{FF2B5EF4-FFF2-40B4-BE49-F238E27FC236}">
                <a16:creationId xmlns:a16="http://schemas.microsoft.com/office/drawing/2014/main" id="{222FA5B4-22F5-43A3-A44B-595C5D4193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8340000">
            <a:off x="5443764" y="2370062"/>
            <a:ext cx="764722" cy="791936"/>
          </a:xfrm>
          <a:prstGeom prst="rect">
            <a:avLst/>
          </a:prstGeom>
        </p:spPr>
      </p:pic>
      <p:pic>
        <p:nvPicPr>
          <p:cNvPr id="10" name="Ábra 10" descr="Kör balra mutató nyíllal">
            <a:extLst>
              <a:ext uri="{FF2B5EF4-FFF2-40B4-BE49-F238E27FC236}">
                <a16:creationId xmlns:a16="http://schemas.microsoft.com/office/drawing/2014/main" id="{9FB3EE15-4315-45CF-85D4-C756E70F32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48895" y="3470728"/>
            <a:ext cx="819150" cy="80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8923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0EFD753D-6A49-46DD-9E82-AA6E2C62B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38A5824-1F4A-4EE7-BC13-5BB48FC080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044" y="321732"/>
            <a:ext cx="4568741" cy="6192603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38ACE90B-893D-45D9-A0B5-52C7189C0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590" y="705559"/>
            <a:ext cx="3608896" cy="1350814"/>
          </a:xfrm>
        </p:spPr>
        <p:txBody>
          <a:bodyPr anchor="b">
            <a:normAutofit/>
          </a:bodyPr>
          <a:lstStyle/>
          <a:p>
            <a:pPr algn="ctr"/>
            <a:r>
              <a:rPr lang="hu-HU" sz="4000" b="1" dirty="0">
                <a:solidFill>
                  <a:srgbClr val="FFFFFF"/>
                </a:solidFill>
                <a:latin typeface="Calibri"/>
                <a:ea typeface="+mj-lt"/>
                <a:cs typeface="+mj-lt"/>
              </a:rPr>
              <a:t>Az Y generáció</a:t>
            </a:r>
            <a:r>
              <a:rPr lang="hu-HU" sz="3600" b="1" dirty="0">
                <a:solidFill>
                  <a:srgbClr val="FFFFFF"/>
                </a:solidFill>
                <a:ea typeface="+mj-lt"/>
                <a:cs typeface="+mj-lt"/>
              </a:rPr>
              <a:t> (1980-1994)</a:t>
            </a:r>
            <a:endParaRPr lang="hu-HU" sz="3600" dirty="0">
              <a:solidFill>
                <a:srgbClr val="FFFFFF"/>
              </a:solidFill>
              <a:ea typeface="+mj-lt"/>
              <a:cs typeface="+mj-lt"/>
            </a:endParaRPr>
          </a:p>
          <a:p>
            <a:pPr algn="ctr"/>
            <a:endParaRPr lang="hu-HU" sz="3600">
              <a:solidFill>
                <a:srgbClr val="FFFFFF"/>
              </a:solidFill>
              <a:cs typeface="Calibri Light"/>
            </a:endParaRPr>
          </a:p>
        </p:txBody>
      </p:sp>
      <p:pic>
        <p:nvPicPr>
          <p:cNvPr id="6" name="Kép 6">
            <a:extLst>
              <a:ext uri="{FF2B5EF4-FFF2-40B4-BE49-F238E27FC236}">
                <a16:creationId xmlns:a16="http://schemas.microsoft.com/office/drawing/2014/main" id="{51C44BBE-8D99-469B-9C4C-E2AE4A701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5080" y="546404"/>
            <a:ext cx="2062593" cy="1412875"/>
          </a:xfrm>
          <a:prstGeom prst="rect">
            <a:avLst/>
          </a:prstGeom>
        </p:spPr>
      </p:pic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5454CA84-5E72-4D22-9A77-8E9082B052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044" y="2111403"/>
            <a:ext cx="4644034" cy="3763337"/>
          </a:xfrm>
        </p:spPr>
        <p:txBody>
          <a:bodyPr anchor="t">
            <a:normAutofit lnSpcReduction="10000"/>
          </a:bodyPr>
          <a:lstStyle/>
          <a:p>
            <a:pPr marL="342900" indent="-342900"/>
            <a:r>
              <a:rPr lang="en-US" sz="2400" err="1">
                <a:solidFill>
                  <a:srgbClr val="FFFFFF"/>
                </a:solidFill>
                <a:cs typeface="Calibri" panose="020F0502020204030204"/>
              </a:rPr>
              <a:t>beleszülettek</a:t>
            </a:r>
            <a:r>
              <a:rPr lang="en-US" sz="2400" dirty="0">
                <a:solidFill>
                  <a:srgbClr val="FFFFFF"/>
                </a:solidFill>
                <a:cs typeface="Calibri" panose="020F0502020204030204"/>
              </a:rPr>
              <a:t> a </a:t>
            </a:r>
            <a:r>
              <a:rPr lang="en-US" sz="2400" err="1">
                <a:solidFill>
                  <a:srgbClr val="FFFFFF"/>
                </a:solidFill>
                <a:cs typeface="Calibri" panose="020F0502020204030204"/>
              </a:rPr>
              <a:t>digitalizálódó</a:t>
            </a:r>
            <a:r>
              <a:rPr lang="en-US" sz="2400" dirty="0">
                <a:solidFill>
                  <a:srgbClr val="FFFFFF"/>
                </a:solidFill>
                <a:cs typeface="Calibri" panose="020F0502020204030204"/>
              </a:rPr>
              <a:t> </a:t>
            </a:r>
            <a:r>
              <a:rPr lang="en-US" sz="2400" err="1">
                <a:solidFill>
                  <a:srgbClr val="FFFFFF"/>
                </a:solidFill>
                <a:cs typeface="Calibri" panose="020F0502020204030204"/>
              </a:rPr>
              <a:t>világba</a:t>
            </a:r>
            <a:endParaRPr lang="en-US" sz="2400" dirty="0">
              <a:solidFill>
                <a:srgbClr val="FFFFFF"/>
              </a:solidFill>
              <a:cs typeface="Calibri" panose="020F0502020204030204"/>
            </a:endParaRPr>
          </a:p>
          <a:p>
            <a:pPr marL="342900" indent="-342900"/>
            <a:r>
              <a:rPr lang="en-US" sz="2400" err="1">
                <a:solidFill>
                  <a:srgbClr val="FFFFFF"/>
                </a:solidFill>
                <a:cs typeface="Calibri" panose="020F0502020204030204"/>
              </a:rPr>
              <a:t>fizetés</a:t>
            </a:r>
            <a:r>
              <a:rPr lang="en-US" sz="2400">
                <a:solidFill>
                  <a:srgbClr val="FFFFFF"/>
                </a:solidFill>
                <a:cs typeface="Calibri" panose="020F0502020204030204"/>
              </a:rPr>
              <a:t>                 SZAKMAI</a:t>
            </a:r>
            <a:endParaRPr lang="en-US" sz="2400" dirty="0">
              <a:solidFill>
                <a:srgbClr val="FFFFFF"/>
              </a:solidFill>
              <a:cs typeface="Calibri" panose="020F0502020204030204"/>
            </a:endParaRPr>
          </a:p>
          <a:p>
            <a:pPr marL="0" indent="0">
              <a:buNone/>
            </a:pPr>
            <a:r>
              <a:rPr lang="en-US" sz="2400">
                <a:solidFill>
                  <a:srgbClr val="FFFFFF"/>
                </a:solidFill>
                <a:cs typeface="Calibri" panose="020F0502020204030204"/>
              </a:rPr>
              <a:t>                                  FEJLŐDÉS </a:t>
            </a:r>
            <a:endParaRPr lang="en-US">
              <a:cs typeface="Calibri" panose="020F0502020204030204"/>
            </a:endParaRPr>
          </a:p>
          <a:p>
            <a:pPr marL="342900" indent="-342900"/>
            <a:r>
              <a:rPr lang="en-US" sz="2400" dirty="0">
                <a:solidFill>
                  <a:srgbClr val="FFFFFF"/>
                </a:solidFill>
                <a:cs typeface="Calibri" panose="020F0502020204030204"/>
              </a:rPr>
              <a:t>"a </a:t>
            </a:r>
            <a:r>
              <a:rPr lang="en-US" sz="2400" err="1">
                <a:solidFill>
                  <a:srgbClr val="FFFFFF"/>
                </a:solidFill>
                <a:cs typeface="Calibri" panose="020F0502020204030204"/>
              </a:rPr>
              <a:t>munka</a:t>
            </a:r>
            <a:r>
              <a:rPr lang="en-US" sz="2400" dirty="0">
                <a:solidFill>
                  <a:srgbClr val="FFFFFF"/>
                </a:solidFill>
                <a:cs typeface="Calibri" panose="020F0502020204030204"/>
              </a:rPr>
              <a:t> </a:t>
            </a:r>
            <a:r>
              <a:rPr lang="en-US" sz="2400">
                <a:solidFill>
                  <a:srgbClr val="FFFFFF"/>
                </a:solidFill>
                <a:cs typeface="Calibri" panose="020F0502020204030204"/>
              </a:rPr>
              <a:t>fogyasztói"</a:t>
            </a:r>
          </a:p>
          <a:p>
            <a:pPr marL="342900" indent="-342900"/>
            <a:r>
              <a:rPr lang="en-US" sz="2400" err="1">
                <a:solidFill>
                  <a:srgbClr val="FFFFFF"/>
                </a:solidFill>
                <a:cs typeface="Calibri" panose="020F0502020204030204"/>
              </a:rPr>
              <a:t>új</a:t>
            </a:r>
            <a:r>
              <a:rPr lang="en-US" sz="2400" dirty="0">
                <a:solidFill>
                  <a:srgbClr val="FFFFFF"/>
                </a:solidFill>
                <a:cs typeface="Calibri" panose="020F0502020204030204"/>
              </a:rPr>
              <a:t> </a:t>
            </a:r>
            <a:r>
              <a:rPr lang="en-US" sz="2400" err="1">
                <a:solidFill>
                  <a:srgbClr val="FFFFFF"/>
                </a:solidFill>
                <a:cs typeface="Calibri" panose="020F0502020204030204"/>
              </a:rPr>
              <a:t>kommunikációs</a:t>
            </a:r>
            <a:r>
              <a:rPr lang="en-US" sz="2400" dirty="0">
                <a:solidFill>
                  <a:srgbClr val="FFFFFF"/>
                </a:solidFill>
                <a:cs typeface="Calibri" panose="020F0502020204030204"/>
              </a:rPr>
              <a:t> </a:t>
            </a:r>
            <a:r>
              <a:rPr lang="en-US" sz="2400">
                <a:solidFill>
                  <a:srgbClr val="FFFFFF"/>
                </a:solidFill>
                <a:cs typeface="Calibri" panose="020F0502020204030204"/>
              </a:rPr>
              <a:t>stílus</a:t>
            </a:r>
            <a:endParaRPr lang="en-US" sz="2400" dirty="0">
              <a:solidFill>
                <a:srgbClr val="FFFFFF"/>
              </a:solidFill>
              <a:cs typeface="Calibri" panose="020F0502020204030204"/>
            </a:endParaRPr>
          </a:p>
          <a:p>
            <a:pPr marL="0" indent="0">
              <a:buNone/>
            </a:pPr>
            <a:endParaRPr lang="en-US" sz="2400" b="1" dirty="0">
              <a:solidFill>
                <a:srgbClr val="FFFFFF"/>
              </a:solidFill>
              <a:cs typeface="Calibri" panose="020F0502020204030204"/>
            </a:endParaRPr>
          </a:p>
          <a:p>
            <a:pPr marL="0" indent="0">
              <a:buNone/>
            </a:pPr>
            <a:endParaRPr lang="en-US" sz="2400" b="1" dirty="0">
              <a:solidFill>
                <a:srgbClr val="FFFFFF"/>
              </a:solidFill>
              <a:cs typeface="Calibri" panose="020F0502020204030204"/>
            </a:endParaRPr>
          </a:p>
          <a:p>
            <a:pPr marL="0" indent="0">
              <a:buNone/>
            </a:pPr>
            <a:r>
              <a:rPr lang="en-US" sz="2400" b="1">
                <a:solidFill>
                  <a:srgbClr val="FFFFFF"/>
                </a:solidFill>
                <a:cs typeface="Calibri" panose="020F0502020204030204"/>
              </a:rPr>
              <a:t>   MUNKA ÉS MAGÁNÉLET</a:t>
            </a:r>
          </a:p>
        </p:txBody>
      </p:sp>
      <p:pic>
        <p:nvPicPr>
          <p:cNvPr id="16" name="Kép 16" descr="A képen szöveg, asztal látható&#10;&#10;A leírás teljesen megbízható">
            <a:extLst>
              <a:ext uri="{FF2B5EF4-FFF2-40B4-BE49-F238E27FC236}">
                <a16:creationId xmlns:a16="http://schemas.microsoft.com/office/drawing/2014/main" id="{637B144A-BFA6-4FD1-8892-B22B892625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5081" y="2740610"/>
            <a:ext cx="2062593" cy="1376780"/>
          </a:xfrm>
          <a:prstGeom prst="rect">
            <a:avLst/>
          </a:prstGeom>
        </p:spPr>
      </p:pic>
      <p:pic>
        <p:nvPicPr>
          <p:cNvPr id="4" name="Kép 4" descr="A képen monitor, szoba, számítógép, laptop látható&#10;&#10;A leírás teljesen megbízható">
            <a:extLst>
              <a:ext uri="{FF2B5EF4-FFF2-40B4-BE49-F238E27FC236}">
                <a16:creationId xmlns:a16="http://schemas.microsoft.com/office/drawing/2014/main" id="{FB4C109A-48FE-45B8-BBAA-9ADEC29CC6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6936" y="607314"/>
            <a:ext cx="4248944" cy="2379408"/>
          </a:xfrm>
          <a:prstGeom prst="rect">
            <a:avLst/>
          </a:prstGeom>
        </p:spPr>
      </p:pic>
      <p:pic>
        <p:nvPicPr>
          <p:cNvPr id="8" name="Kép 8">
            <a:extLst>
              <a:ext uri="{FF2B5EF4-FFF2-40B4-BE49-F238E27FC236}">
                <a16:creationId xmlns:a16="http://schemas.microsoft.com/office/drawing/2014/main" id="{AB37A708-8366-47D9-8299-831F682117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3486" y="4848614"/>
            <a:ext cx="2062593" cy="1462091"/>
          </a:xfrm>
          <a:prstGeom prst="rect">
            <a:avLst/>
          </a:prstGeom>
        </p:spPr>
      </p:pic>
      <p:pic>
        <p:nvPicPr>
          <p:cNvPr id="14" name="Kép 14" descr="A képen fekete, fehér látható&#10;&#10;A leírás teljesen megbízható">
            <a:extLst>
              <a:ext uri="{FF2B5EF4-FFF2-40B4-BE49-F238E27FC236}">
                <a16:creationId xmlns:a16="http://schemas.microsoft.com/office/drawing/2014/main" id="{139D50DB-80CA-4659-979D-45DA10F6C6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36" y="4065846"/>
            <a:ext cx="4248944" cy="1986381"/>
          </a:xfrm>
          <a:prstGeom prst="rect">
            <a:avLst/>
          </a:prstGeom>
        </p:spPr>
      </p:pic>
      <p:sp>
        <p:nvSpPr>
          <p:cNvPr id="3" name="Nyíl: balra-jobbra mutató 2">
            <a:extLst>
              <a:ext uri="{FF2B5EF4-FFF2-40B4-BE49-F238E27FC236}">
                <a16:creationId xmlns:a16="http://schemas.microsoft.com/office/drawing/2014/main" id="{05A20F58-2C08-4E6F-BA47-5D949C21D830}"/>
              </a:ext>
            </a:extLst>
          </p:cNvPr>
          <p:cNvSpPr/>
          <p:nvPr/>
        </p:nvSpPr>
        <p:spPr>
          <a:xfrm>
            <a:off x="1877866" y="2917565"/>
            <a:ext cx="598714" cy="294822"/>
          </a:xfrm>
          <a:prstGeom prst="left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" name="Ábra 6" descr="Jogot jelképező mérleg">
            <a:extLst>
              <a:ext uri="{FF2B5EF4-FFF2-40B4-BE49-F238E27FC236}">
                <a16:creationId xmlns:a16="http://schemas.microsoft.com/office/drawing/2014/main" id="{4F3F6BA2-244C-4256-ABFD-C2789C1F15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49798" y="494406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99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1D00FA8-D80E-4E7C-9A9D-891BFF8F6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5626"/>
            <a:ext cx="10515600" cy="1225136"/>
          </a:xfrm>
        </p:spPr>
        <p:txBody>
          <a:bodyPr>
            <a:normAutofit/>
          </a:bodyPr>
          <a:lstStyle/>
          <a:p>
            <a:r>
              <a:rPr lang="hu-HU" b="1" dirty="0">
                <a:latin typeface="Calibri"/>
                <a:ea typeface="+mj-lt"/>
                <a:cs typeface="+mj-lt"/>
              </a:rPr>
              <a:t>A Z generáció (1995 – 2009)</a:t>
            </a:r>
            <a:endParaRPr lang="hu-HU">
              <a:latin typeface="Calibri"/>
              <a:ea typeface="+mj-lt"/>
              <a:cs typeface="+mj-lt"/>
            </a:endParaRPr>
          </a:p>
          <a:p>
            <a:endParaRPr lang="hu-HU" dirty="0">
              <a:cs typeface="Calibri Light"/>
            </a:endParaRPr>
          </a:p>
        </p:txBody>
      </p:sp>
      <p:sp>
        <p:nvSpPr>
          <p:cNvPr id="15" name="Freeform 37">
            <a:extLst>
              <a:ext uri="{FF2B5EF4-FFF2-40B4-BE49-F238E27FC236}">
                <a16:creationId xmlns:a16="http://schemas.microsoft.com/office/drawing/2014/main" id="{DEFD2014-7535-4EF2-808F-F045749C8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691641"/>
            <a:ext cx="7571262" cy="5166360"/>
          </a:xfrm>
          <a:custGeom>
            <a:avLst/>
            <a:gdLst>
              <a:gd name="connsiteX0" fmla="*/ 0 w 7571262"/>
              <a:gd name="connsiteY0" fmla="*/ 5166360 h 5166360"/>
              <a:gd name="connsiteX1" fmla="*/ 7571262 w 7571262"/>
              <a:gd name="connsiteY1" fmla="*/ 5166360 h 5166360"/>
              <a:gd name="connsiteX2" fmla="*/ 5177382 w 7571262"/>
              <a:gd name="connsiteY2" fmla="*/ 0 h 5166360"/>
              <a:gd name="connsiteX3" fmla="*/ 5171159 w 7571262"/>
              <a:gd name="connsiteY3" fmla="*/ 0 h 5166360"/>
              <a:gd name="connsiteX4" fmla="*/ 3981368 w 7571262"/>
              <a:gd name="connsiteY4" fmla="*/ 0 h 5166360"/>
              <a:gd name="connsiteX5" fmla="*/ 2331323 w 7571262"/>
              <a:gd name="connsiteY5" fmla="*/ 0 h 5166360"/>
              <a:gd name="connsiteX6" fmla="*/ 0 w 7571262"/>
              <a:gd name="connsiteY6" fmla="*/ 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71262" h="5166360">
                <a:moveTo>
                  <a:pt x="0" y="5166360"/>
                </a:moveTo>
                <a:lnTo>
                  <a:pt x="7571262" y="5166360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E710BF78-FA32-45B7-B52C-67E570896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689" y="2458395"/>
            <a:ext cx="6258991" cy="5086521"/>
          </a:xfrm>
        </p:spPr>
        <p:txBody>
          <a:bodyPr anchor="t">
            <a:normAutofit/>
          </a:bodyPr>
          <a:lstStyle/>
          <a:p>
            <a:pPr marL="342900" indent="-342900"/>
            <a:r>
              <a:rPr lang="en-US" sz="2400" b="1" dirty="0">
                <a:solidFill>
                  <a:srgbClr val="FFFFFF"/>
                </a:solidFill>
                <a:cs typeface="Calibri" panose="020F0502020204030204"/>
              </a:rPr>
              <a:t>a </a:t>
            </a:r>
            <a:r>
              <a:rPr lang="en-US" sz="2400" b="1" err="1">
                <a:solidFill>
                  <a:srgbClr val="FFFFFF"/>
                </a:solidFill>
                <a:cs typeface="Calibri" panose="020F0502020204030204"/>
              </a:rPr>
              <a:t>világ</a:t>
            </a:r>
            <a:r>
              <a:rPr lang="en-US" sz="2400" b="1" dirty="0">
                <a:solidFill>
                  <a:srgbClr val="FFFFFF"/>
                </a:solidFill>
                <a:cs typeface="Calibri" panose="020F0502020204030204"/>
              </a:rPr>
              <a:t> </a:t>
            </a:r>
            <a:r>
              <a:rPr lang="en-US" sz="2400" b="1" err="1">
                <a:solidFill>
                  <a:srgbClr val="FFFFFF"/>
                </a:solidFill>
                <a:cs typeface="Calibri" panose="020F0502020204030204"/>
              </a:rPr>
              <a:t>első</a:t>
            </a:r>
            <a:r>
              <a:rPr lang="en-US" sz="2400" b="1" dirty="0">
                <a:solidFill>
                  <a:srgbClr val="FFFFFF"/>
                </a:solidFill>
                <a:cs typeface="Calibri" panose="020F0502020204030204"/>
              </a:rPr>
              <a:t> </a:t>
            </a:r>
            <a:r>
              <a:rPr lang="en-US" sz="2400" b="1" err="1">
                <a:solidFill>
                  <a:srgbClr val="FFFFFF"/>
                </a:solidFill>
                <a:cs typeface="Calibri" panose="020F0502020204030204"/>
              </a:rPr>
              <a:t>globális</a:t>
            </a:r>
            <a:r>
              <a:rPr lang="en-US" sz="2400" b="1" dirty="0">
                <a:solidFill>
                  <a:srgbClr val="FFFFFF"/>
                </a:solidFill>
                <a:cs typeface="Calibri" panose="020F0502020204030204"/>
              </a:rPr>
              <a:t> </a:t>
            </a:r>
            <a:r>
              <a:rPr lang="en-US" sz="2400" b="1" err="1">
                <a:solidFill>
                  <a:srgbClr val="FFFFFF"/>
                </a:solidFill>
                <a:cs typeface="Calibri" panose="020F0502020204030204"/>
              </a:rPr>
              <a:t>nemzedéke</a:t>
            </a:r>
            <a:endParaRPr lang="en-US" sz="2400" b="1">
              <a:solidFill>
                <a:srgbClr val="FFFFFF"/>
              </a:solidFill>
              <a:cs typeface="Calibri" panose="020F0502020204030204"/>
            </a:endParaRPr>
          </a:p>
          <a:p>
            <a:pPr marL="342900" indent="-342900"/>
            <a:r>
              <a:rPr lang="en-US" sz="2400" b="1" err="1">
                <a:solidFill>
                  <a:srgbClr val="FFFFFF"/>
                </a:solidFill>
                <a:cs typeface="Calibri" panose="020F0502020204030204"/>
              </a:rPr>
              <a:t>szocializációjuk</a:t>
            </a:r>
            <a:r>
              <a:rPr lang="en-US" sz="2400" b="1" dirty="0">
                <a:solidFill>
                  <a:srgbClr val="FFFFFF"/>
                </a:solidFill>
                <a:cs typeface="Calibri" panose="020F0502020204030204"/>
              </a:rPr>
              <a:t> a </a:t>
            </a:r>
            <a:r>
              <a:rPr lang="en-US" sz="2400" b="1" err="1">
                <a:solidFill>
                  <a:srgbClr val="FFFFFF"/>
                </a:solidFill>
                <a:cs typeface="Calibri" panose="020F0502020204030204"/>
              </a:rPr>
              <a:t>virtuális</a:t>
            </a:r>
            <a:r>
              <a:rPr lang="en-US" sz="2400" b="1" dirty="0">
                <a:solidFill>
                  <a:srgbClr val="FFFFFF"/>
                </a:solidFill>
                <a:cs typeface="Calibri" panose="020F0502020204030204"/>
              </a:rPr>
              <a:t> </a:t>
            </a:r>
            <a:r>
              <a:rPr lang="en-US" sz="2400" b="1" err="1">
                <a:solidFill>
                  <a:srgbClr val="FFFFFF"/>
                </a:solidFill>
                <a:cs typeface="Calibri" panose="020F0502020204030204"/>
              </a:rPr>
              <a:t>térben</a:t>
            </a:r>
            <a:r>
              <a:rPr lang="en-US" sz="2400" b="1" dirty="0">
                <a:solidFill>
                  <a:srgbClr val="FFFFFF"/>
                </a:solidFill>
                <a:cs typeface="Calibri" panose="020F0502020204030204"/>
              </a:rPr>
              <a:t> </a:t>
            </a:r>
            <a:r>
              <a:rPr lang="en-US" sz="2400" b="1">
                <a:solidFill>
                  <a:srgbClr val="FFFFFF"/>
                </a:solidFill>
                <a:cs typeface="Calibri" panose="020F0502020204030204"/>
              </a:rPr>
              <a:t>történik</a:t>
            </a:r>
          </a:p>
          <a:p>
            <a:pPr marL="342900" indent="-342900"/>
            <a:r>
              <a:rPr lang="en-US" sz="2400" b="1" err="1">
                <a:solidFill>
                  <a:srgbClr val="FFFFFF"/>
                </a:solidFill>
                <a:cs typeface="Calibri" panose="020F0502020204030204"/>
              </a:rPr>
              <a:t>készségek</a:t>
            </a:r>
            <a:r>
              <a:rPr lang="en-US" sz="2400" b="1" dirty="0">
                <a:solidFill>
                  <a:srgbClr val="FFFFFF"/>
                </a:solidFill>
                <a:cs typeface="Calibri" panose="020F0502020204030204"/>
              </a:rPr>
              <a:t> </a:t>
            </a:r>
            <a:r>
              <a:rPr lang="en-US" sz="2400" b="1" err="1">
                <a:solidFill>
                  <a:srgbClr val="FFFFFF"/>
                </a:solidFill>
                <a:cs typeface="Calibri" panose="020F0502020204030204"/>
              </a:rPr>
              <a:t>az</a:t>
            </a:r>
            <a:r>
              <a:rPr lang="en-US" sz="2400" b="1" dirty="0">
                <a:solidFill>
                  <a:srgbClr val="FFFFFF"/>
                </a:solidFill>
                <a:cs typeface="Calibri" panose="020F0502020204030204"/>
              </a:rPr>
              <a:t> </a:t>
            </a:r>
            <a:r>
              <a:rPr lang="en-US" sz="2400" b="1" err="1">
                <a:solidFill>
                  <a:srgbClr val="FFFFFF"/>
                </a:solidFill>
                <a:cs typeface="Calibri" panose="020F0502020204030204"/>
              </a:rPr>
              <a:t>iskolán</a:t>
            </a:r>
            <a:r>
              <a:rPr lang="en-US" sz="2400" b="1" dirty="0">
                <a:solidFill>
                  <a:srgbClr val="FFFFFF"/>
                </a:solidFill>
                <a:cs typeface="Calibri" panose="020F0502020204030204"/>
              </a:rPr>
              <a:t> </a:t>
            </a:r>
            <a:r>
              <a:rPr lang="en-US" sz="2400" b="1">
                <a:solidFill>
                  <a:srgbClr val="FFFFFF"/>
                </a:solidFill>
                <a:cs typeface="Calibri" panose="020F0502020204030204"/>
              </a:rPr>
              <a:t>kívül</a:t>
            </a:r>
          </a:p>
          <a:p>
            <a:pPr marL="342900" indent="-342900"/>
            <a:r>
              <a:rPr lang="en-US" sz="2400" b="1" err="1">
                <a:solidFill>
                  <a:srgbClr val="FFFFFF"/>
                </a:solidFill>
                <a:cs typeface="Calibri" panose="020F0502020204030204"/>
              </a:rPr>
              <a:t>multitas</a:t>
            </a:r>
            <a:r>
              <a:rPr lang="hu-HU" sz="2400" b="1" dirty="0">
                <a:solidFill>
                  <a:srgbClr val="FFFFFF"/>
                </a:solidFill>
                <a:cs typeface="Calibri" panose="020F0502020204030204"/>
              </a:rPr>
              <a:t>k</a:t>
            </a:r>
            <a:r>
              <a:rPr lang="en-US" sz="2400" b="1" err="1">
                <a:solidFill>
                  <a:srgbClr val="FFFFFF"/>
                </a:solidFill>
                <a:cs typeface="Calibri" panose="020F0502020204030204"/>
              </a:rPr>
              <a:t>ing</a:t>
            </a:r>
            <a:r>
              <a:rPr lang="en-US" sz="2400" b="1" dirty="0">
                <a:solidFill>
                  <a:srgbClr val="FFFFFF"/>
                </a:solidFill>
                <a:cs typeface="Calibri" panose="020F0502020204030204"/>
              </a:rPr>
              <a:t>, </a:t>
            </a:r>
            <a:r>
              <a:rPr lang="en-US" sz="2400" b="1" err="1">
                <a:solidFill>
                  <a:srgbClr val="FFFFFF"/>
                </a:solidFill>
                <a:cs typeface="Calibri" panose="020F0502020204030204"/>
              </a:rPr>
              <a:t>együttműködő</a:t>
            </a:r>
            <a:r>
              <a:rPr lang="en-US" sz="2400" b="1" dirty="0">
                <a:solidFill>
                  <a:srgbClr val="FFFFFF"/>
                </a:solidFill>
                <a:cs typeface="Calibri" panose="020F0502020204030204"/>
              </a:rPr>
              <a:t> </a:t>
            </a:r>
            <a:r>
              <a:rPr lang="en-US" sz="2400" b="1">
                <a:solidFill>
                  <a:srgbClr val="FFFFFF"/>
                </a:solidFill>
                <a:cs typeface="Calibri" panose="020F0502020204030204"/>
              </a:rPr>
              <a:t>tanulás</a:t>
            </a:r>
          </a:p>
          <a:p>
            <a:pPr marL="342900" indent="-342900"/>
            <a:r>
              <a:rPr lang="en-US" sz="2400" b="1">
                <a:solidFill>
                  <a:srgbClr val="FFFFFF"/>
                </a:solidFill>
                <a:cs typeface="Calibri" panose="020F0502020204030204"/>
              </a:rPr>
              <a:t>nem tekintélyelvűek</a:t>
            </a:r>
            <a:endParaRPr lang="en-US" sz="2400" b="1" dirty="0">
              <a:solidFill>
                <a:srgbClr val="FFFFFF"/>
              </a:solidFill>
              <a:cs typeface="Calibri" panose="020F0502020204030204"/>
            </a:endParaRPr>
          </a:p>
          <a:p>
            <a:pPr marL="342900" indent="-342900"/>
            <a:r>
              <a:rPr lang="en-US" sz="2400" b="1">
                <a:solidFill>
                  <a:srgbClr val="FFFFFF"/>
                </a:solidFill>
                <a:cs typeface="Calibri" panose="020F0502020204030204"/>
              </a:rPr>
              <a:t>individualisták, elmagányosodók</a:t>
            </a:r>
            <a:endParaRPr lang="en-US" sz="2400" b="1" dirty="0">
              <a:solidFill>
                <a:srgbClr val="FFFFFF"/>
              </a:solidFill>
              <a:cs typeface="Calibri" panose="020F0502020204030204"/>
            </a:endParaRPr>
          </a:p>
          <a:p>
            <a:pPr marL="342900" indent="-342900"/>
            <a:r>
              <a:rPr lang="en-US" sz="2400" b="1" err="1">
                <a:solidFill>
                  <a:srgbClr val="FFFFFF"/>
                </a:solidFill>
                <a:cs typeface="Calibri" panose="020F0502020204030204"/>
              </a:rPr>
              <a:t>tájékozottak</a:t>
            </a:r>
            <a:r>
              <a:rPr lang="en-US" sz="2400" b="1" dirty="0">
                <a:solidFill>
                  <a:srgbClr val="FFFFFF"/>
                </a:solidFill>
                <a:cs typeface="Calibri" panose="020F0502020204030204"/>
              </a:rPr>
              <a:t>, </a:t>
            </a:r>
            <a:r>
              <a:rPr lang="en-US" sz="2400" b="1">
                <a:solidFill>
                  <a:srgbClr val="FFFFFF"/>
                </a:solidFill>
                <a:cs typeface="Calibri" panose="020F0502020204030204"/>
              </a:rPr>
              <a:t>sikerorientáltak</a:t>
            </a:r>
          </a:p>
          <a:p>
            <a:pPr marL="0" indent="0">
              <a:buNone/>
            </a:pPr>
            <a:endParaRPr lang="en-US" sz="2400" b="1" dirty="0">
              <a:solidFill>
                <a:srgbClr val="FFFFFF"/>
              </a:solidFill>
              <a:cs typeface="Calibri" panose="020F0502020204030204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FFFFFF"/>
                </a:solidFill>
                <a:cs typeface="Calibri" panose="020F0502020204030204"/>
              </a:rPr>
              <a:t>               </a:t>
            </a:r>
            <a:r>
              <a:rPr lang="en-US" b="1">
                <a:solidFill>
                  <a:srgbClr val="FFFFFF"/>
                </a:solidFill>
                <a:cs typeface="Calibri" panose="020F0502020204030204"/>
              </a:rPr>
              <a:t>ÖNMEGVALÓSÍTÓK</a:t>
            </a:r>
          </a:p>
          <a:p>
            <a:pPr marL="0" indent="0">
              <a:buNone/>
            </a:pPr>
            <a:endParaRPr lang="en-US" sz="2400" dirty="0">
              <a:solidFill>
                <a:srgbClr val="FFFFFF"/>
              </a:solidFill>
              <a:cs typeface="Calibri" panose="020F0502020204030204"/>
            </a:endParaRPr>
          </a:p>
        </p:txBody>
      </p:sp>
      <p:pic>
        <p:nvPicPr>
          <p:cNvPr id="8" name="Kép 8" descr="A képen személy, beltéri, asztal, nő látható&#10;&#10;A leírás teljesen megbízható">
            <a:extLst>
              <a:ext uri="{FF2B5EF4-FFF2-40B4-BE49-F238E27FC236}">
                <a16:creationId xmlns:a16="http://schemas.microsoft.com/office/drawing/2014/main" id="{E5FEC738-44B7-48C2-8030-1C1106347B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781"/>
          <a:stretch/>
        </p:blipFill>
        <p:spPr>
          <a:xfrm>
            <a:off x="6587330" y="1691641"/>
            <a:ext cx="4004406" cy="2500885"/>
          </a:xfrm>
          <a:custGeom>
            <a:avLst/>
            <a:gdLst>
              <a:gd name="connsiteX0" fmla="*/ 1158807 w 4004406"/>
              <a:gd name="connsiteY0" fmla="*/ 0 h 2500885"/>
              <a:gd name="connsiteX1" fmla="*/ 4004406 w 4004406"/>
              <a:gd name="connsiteY1" fmla="*/ 0 h 2500885"/>
              <a:gd name="connsiteX2" fmla="*/ 2845598 w 4004406"/>
              <a:gd name="connsiteY2" fmla="*/ 2500885 h 2500885"/>
              <a:gd name="connsiteX3" fmla="*/ 0 w 4004406"/>
              <a:gd name="connsiteY3" fmla="*/ 2500885 h 2500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04406" h="2500885">
                <a:moveTo>
                  <a:pt x="1158807" y="0"/>
                </a:moveTo>
                <a:lnTo>
                  <a:pt x="4004406" y="0"/>
                </a:lnTo>
                <a:lnTo>
                  <a:pt x="2845598" y="2500885"/>
                </a:lnTo>
                <a:lnTo>
                  <a:pt x="0" y="2500885"/>
                </a:lnTo>
                <a:close/>
              </a:path>
            </a:pathLst>
          </a:custGeom>
        </p:spPr>
      </p:pic>
      <p:pic>
        <p:nvPicPr>
          <p:cNvPr id="12" name="Kép 12" descr="A képen személy, szöveg, ülő, számítógép látható&#10;&#10;A leírás teljesen megbízható">
            <a:extLst>
              <a:ext uri="{FF2B5EF4-FFF2-40B4-BE49-F238E27FC236}">
                <a16:creationId xmlns:a16="http://schemas.microsoft.com/office/drawing/2014/main" id="{2CF0B6F0-CD7F-4371-A021-625A2A3A86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903" r="30685" b="-3"/>
          <a:stretch/>
        </p:blipFill>
        <p:spPr>
          <a:xfrm>
            <a:off x="9597231" y="1691164"/>
            <a:ext cx="2594769" cy="2501837"/>
          </a:xfrm>
          <a:custGeom>
            <a:avLst/>
            <a:gdLst>
              <a:gd name="connsiteX0" fmla="*/ 1159248 w 2594769"/>
              <a:gd name="connsiteY0" fmla="*/ 0 h 2501837"/>
              <a:gd name="connsiteX1" fmla="*/ 2594769 w 2594769"/>
              <a:gd name="connsiteY1" fmla="*/ 0 h 2501837"/>
              <a:gd name="connsiteX2" fmla="*/ 2594769 w 2594769"/>
              <a:gd name="connsiteY2" fmla="*/ 2501837 h 2501837"/>
              <a:gd name="connsiteX3" fmla="*/ 0 w 2594769"/>
              <a:gd name="connsiteY3" fmla="*/ 2501837 h 2501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4769" h="2501837">
                <a:moveTo>
                  <a:pt x="1159248" y="0"/>
                </a:moveTo>
                <a:lnTo>
                  <a:pt x="2594769" y="0"/>
                </a:lnTo>
                <a:lnTo>
                  <a:pt x="2594769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4" name="Kép 4" descr="A képen objektum, ülő, asztal, kicsi látható&#10;&#10;A leírás teljesen megbízható">
            <a:extLst>
              <a:ext uri="{FF2B5EF4-FFF2-40B4-BE49-F238E27FC236}">
                <a16:creationId xmlns:a16="http://schemas.microsoft.com/office/drawing/2014/main" id="{3BD4E27E-C6BD-46EA-ADC7-030319D3E2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81" r="4362" b="-2"/>
          <a:stretch/>
        </p:blipFill>
        <p:spPr>
          <a:xfrm>
            <a:off x="7823674" y="4357117"/>
            <a:ext cx="4368327" cy="2500884"/>
          </a:xfrm>
          <a:custGeom>
            <a:avLst/>
            <a:gdLst>
              <a:gd name="connsiteX0" fmla="*/ 1717230 w 4368327"/>
              <a:gd name="connsiteY0" fmla="*/ 0 h 2500884"/>
              <a:gd name="connsiteX1" fmla="*/ 4368327 w 4368327"/>
              <a:gd name="connsiteY1" fmla="*/ 0 h 2500884"/>
              <a:gd name="connsiteX2" fmla="*/ 4368327 w 4368327"/>
              <a:gd name="connsiteY2" fmla="*/ 2500884 h 2500884"/>
              <a:gd name="connsiteX3" fmla="*/ 0 w 4368327"/>
              <a:gd name="connsiteY3" fmla="*/ 2500884 h 2500884"/>
              <a:gd name="connsiteX4" fmla="*/ 0 w 4368327"/>
              <a:gd name="connsiteY4" fmla="*/ 2500883 h 2500884"/>
              <a:gd name="connsiteX5" fmla="*/ 552186 w 4368327"/>
              <a:gd name="connsiteY5" fmla="*/ 2500883 h 2500884"/>
              <a:gd name="connsiteX6" fmla="*/ 558423 w 4368327"/>
              <a:gd name="connsiteY6" fmla="*/ 2500883 h 250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68327" h="2500884">
                <a:moveTo>
                  <a:pt x="1717230" y="0"/>
                </a:moveTo>
                <a:lnTo>
                  <a:pt x="4368327" y="0"/>
                </a:lnTo>
                <a:lnTo>
                  <a:pt x="4368327" y="2500884"/>
                </a:lnTo>
                <a:lnTo>
                  <a:pt x="0" y="2500884"/>
                </a:lnTo>
                <a:lnTo>
                  <a:pt x="0" y="2500883"/>
                </a:lnTo>
                <a:lnTo>
                  <a:pt x="552186" y="2500883"/>
                </a:lnTo>
                <a:lnTo>
                  <a:pt x="558423" y="2500883"/>
                </a:lnTo>
                <a:close/>
              </a:path>
            </a:pathLst>
          </a:custGeom>
        </p:spPr>
      </p:pic>
      <p:pic>
        <p:nvPicPr>
          <p:cNvPr id="10" name="Kép 10" descr="A képen szöveg látható&#10;&#10;A leírás teljesen megbízható">
            <a:extLst>
              <a:ext uri="{FF2B5EF4-FFF2-40B4-BE49-F238E27FC236}">
                <a16:creationId xmlns:a16="http://schemas.microsoft.com/office/drawing/2014/main" id="{B958A372-1000-4159-AB65-96F5CD7A70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878" r="1" b="7294"/>
          <a:stretch/>
        </p:blipFill>
        <p:spPr>
          <a:xfrm>
            <a:off x="4791075" y="4357117"/>
            <a:ext cx="4570758" cy="2500884"/>
          </a:xfrm>
          <a:custGeom>
            <a:avLst/>
            <a:gdLst>
              <a:gd name="connsiteX0" fmla="*/ 1717230 w 4570758"/>
              <a:gd name="connsiteY0" fmla="*/ 0 h 2500884"/>
              <a:gd name="connsiteX1" fmla="*/ 4570758 w 4570758"/>
              <a:gd name="connsiteY1" fmla="*/ 0 h 2500884"/>
              <a:gd name="connsiteX2" fmla="*/ 3411951 w 4570758"/>
              <a:gd name="connsiteY2" fmla="*/ 2500884 h 2500884"/>
              <a:gd name="connsiteX3" fmla="*/ 3405728 w 4570758"/>
              <a:gd name="connsiteY3" fmla="*/ 2500884 h 2500884"/>
              <a:gd name="connsiteX4" fmla="*/ 2215937 w 4570758"/>
              <a:gd name="connsiteY4" fmla="*/ 2500884 h 2500884"/>
              <a:gd name="connsiteX5" fmla="*/ 565892 w 4570758"/>
              <a:gd name="connsiteY5" fmla="*/ 2500884 h 2500884"/>
              <a:gd name="connsiteX6" fmla="*/ 0 w 4570758"/>
              <a:gd name="connsiteY6" fmla="*/ 2500884 h 2500884"/>
              <a:gd name="connsiteX7" fmla="*/ 0 w 4570758"/>
              <a:gd name="connsiteY7" fmla="*/ 2500883 h 2500884"/>
              <a:gd name="connsiteX8" fmla="*/ 552186 w 4570758"/>
              <a:gd name="connsiteY8" fmla="*/ 2500883 h 2500884"/>
              <a:gd name="connsiteX9" fmla="*/ 558423 w 4570758"/>
              <a:gd name="connsiteY9" fmla="*/ 2500883 h 250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70758" h="2500884">
                <a:moveTo>
                  <a:pt x="1717230" y="0"/>
                </a:moveTo>
                <a:lnTo>
                  <a:pt x="4570758" y="0"/>
                </a:lnTo>
                <a:lnTo>
                  <a:pt x="3411951" y="2500884"/>
                </a:lnTo>
                <a:lnTo>
                  <a:pt x="3405728" y="2500884"/>
                </a:lnTo>
                <a:lnTo>
                  <a:pt x="2215937" y="2500884"/>
                </a:lnTo>
                <a:lnTo>
                  <a:pt x="565892" y="2500884"/>
                </a:lnTo>
                <a:lnTo>
                  <a:pt x="0" y="2500884"/>
                </a:lnTo>
                <a:lnTo>
                  <a:pt x="0" y="2500883"/>
                </a:lnTo>
                <a:lnTo>
                  <a:pt x="552186" y="2500883"/>
                </a:lnTo>
                <a:lnTo>
                  <a:pt x="558423" y="2500883"/>
                </a:lnTo>
                <a:close/>
              </a:path>
            </a:pathLst>
          </a:custGeom>
        </p:spPr>
      </p:pic>
      <p:pic>
        <p:nvPicPr>
          <p:cNvPr id="6" name="Ábra 6" descr="Kör balra mutató nyíllal">
            <a:extLst>
              <a:ext uri="{FF2B5EF4-FFF2-40B4-BE49-F238E27FC236}">
                <a16:creationId xmlns:a16="http://schemas.microsoft.com/office/drawing/2014/main" id="{9989F4B4-197C-4AEC-81A8-0CF88DBC4C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7620000">
            <a:off x="4389966" y="5402091"/>
            <a:ext cx="791936" cy="79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7162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CE13E2E-9A2C-43AB-B998-8495D8189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4624342" cy="713242"/>
          </a:xfrm>
        </p:spPr>
        <p:txBody>
          <a:bodyPr>
            <a:normAutofit fontScale="90000"/>
          </a:bodyPr>
          <a:lstStyle/>
          <a:p>
            <a:r>
              <a:rPr lang="hu-HU" dirty="0">
                <a:ea typeface="+mj-lt"/>
                <a:cs typeface="+mj-lt"/>
              </a:rPr>
              <a:t> </a:t>
            </a:r>
            <a:r>
              <a:rPr lang="hu-HU" b="1" dirty="0">
                <a:latin typeface="Calibri"/>
                <a:ea typeface="+mj-lt"/>
                <a:cs typeface="+mj-lt"/>
              </a:rPr>
              <a:t>Az Alfa generáció (2010 – )</a:t>
            </a:r>
            <a:endParaRPr lang="hu-HU" dirty="0">
              <a:latin typeface="Calibri"/>
              <a:ea typeface="+mj-lt"/>
              <a:cs typeface="+mj-lt"/>
            </a:endParaRPr>
          </a:p>
          <a:p>
            <a:endParaRPr lang="hu-HU" dirty="0">
              <a:cs typeface="Calibri Light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7977D39-626F-40D7-B00F-16E02602D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49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Kép 6" descr="A képen gyár, kültéri, épület, füst látható&#10;&#10;A leírás teljesen megbízható">
            <a:extLst>
              <a:ext uri="{FF2B5EF4-FFF2-40B4-BE49-F238E27FC236}">
                <a16:creationId xmlns:a16="http://schemas.microsoft.com/office/drawing/2014/main" id="{56C96493-155D-49F3-9D41-C4BB6EC8FE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31501"/>
          <a:stretch/>
        </p:blipFill>
        <p:spPr>
          <a:xfrm>
            <a:off x="5680087" y="361702"/>
            <a:ext cx="1691640" cy="1691640"/>
          </a:xfrm>
          <a:custGeom>
            <a:avLst/>
            <a:gdLst>
              <a:gd name="connsiteX0" fmla="*/ 978408 w 1956816"/>
              <a:gd name="connsiteY0" fmla="*/ 0 h 1956816"/>
              <a:gd name="connsiteX1" fmla="*/ 1956816 w 1956816"/>
              <a:gd name="connsiteY1" fmla="*/ 978408 h 1956816"/>
              <a:gd name="connsiteX2" fmla="*/ 978408 w 1956816"/>
              <a:gd name="connsiteY2" fmla="*/ 1956816 h 1956816"/>
              <a:gd name="connsiteX3" fmla="*/ 0 w 1956816"/>
              <a:gd name="connsiteY3" fmla="*/ 978408 h 1956816"/>
              <a:gd name="connsiteX4" fmla="*/ 978408 w 1956816"/>
              <a:gd name="connsiteY4" fmla="*/ 0 h 1956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6D0C3557-7BBB-4257-82D6-47C00DD1B6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2" y="2368518"/>
            <a:ext cx="5361130" cy="437911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en-US" sz="2400" b="1" dirty="0">
              <a:cs typeface="Calibri"/>
            </a:endParaRPr>
          </a:p>
          <a:p>
            <a:pPr marL="0" indent="0">
              <a:buNone/>
            </a:pPr>
            <a:r>
              <a:rPr lang="en-US" sz="2400" b="1" dirty="0">
                <a:cs typeface="Calibri"/>
              </a:rPr>
              <a:t>    </a:t>
            </a:r>
            <a:r>
              <a:rPr lang="en-US" sz="2400" b="1" dirty="0" err="1">
                <a:cs typeface="Calibri"/>
              </a:rPr>
              <a:t>megoldandó</a:t>
            </a:r>
            <a:r>
              <a:rPr lang="en-US" sz="2400" b="1" dirty="0">
                <a:cs typeface="Calibri"/>
              </a:rPr>
              <a:t> </a:t>
            </a:r>
            <a:r>
              <a:rPr lang="en-US" sz="2400" b="1" dirty="0" err="1">
                <a:cs typeface="Calibri"/>
              </a:rPr>
              <a:t>problémák</a:t>
            </a:r>
            <a:r>
              <a:rPr lang="en-US" sz="2400" b="1" dirty="0">
                <a:cs typeface="Calibri"/>
              </a:rPr>
              <a:t>:</a:t>
            </a:r>
            <a:endParaRPr lang="en-US" dirty="0"/>
          </a:p>
          <a:p>
            <a:pPr marL="0" indent="0">
              <a:buNone/>
            </a:pPr>
            <a:endParaRPr lang="en-US" sz="2400" b="1" dirty="0">
              <a:cs typeface="Calibri"/>
            </a:endParaRPr>
          </a:p>
          <a:p>
            <a:pPr marL="0" indent="0">
              <a:buNone/>
            </a:pPr>
            <a:r>
              <a:rPr lang="en-US" sz="2400" b="1" dirty="0">
                <a:cs typeface="Calibri"/>
              </a:rPr>
              <a:t>                         </a:t>
            </a:r>
            <a:r>
              <a:rPr lang="en-US" sz="2400" b="1" dirty="0" err="1">
                <a:cs typeface="Calibri"/>
              </a:rPr>
              <a:t>társadalmi</a:t>
            </a:r>
            <a:r>
              <a:rPr lang="en-US" sz="2400" b="1" dirty="0">
                <a:cs typeface="Calibri"/>
              </a:rPr>
              <a:t> </a:t>
            </a:r>
            <a:r>
              <a:rPr lang="en-US" sz="2400" b="1" dirty="0" err="1">
                <a:cs typeface="Calibri"/>
              </a:rPr>
              <a:t>változások</a:t>
            </a:r>
          </a:p>
          <a:p>
            <a:pPr marL="0" indent="0">
              <a:buNone/>
            </a:pPr>
            <a:endParaRPr lang="en-US" sz="2400" b="1" dirty="0">
              <a:cs typeface="Calibri"/>
            </a:endParaRPr>
          </a:p>
          <a:p>
            <a:pPr marL="0" indent="0">
              <a:buNone/>
            </a:pPr>
            <a:r>
              <a:rPr lang="en-US" sz="2400" b="1" dirty="0">
                <a:cs typeface="Calibri"/>
              </a:rPr>
              <a:t>                         </a:t>
            </a:r>
            <a:r>
              <a:rPr lang="en-US" sz="2400" b="1" dirty="0" err="1">
                <a:cs typeface="Calibri"/>
              </a:rPr>
              <a:t>technológiai</a:t>
            </a:r>
            <a:r>
              <a:rPr lang="en-US" sz="2400" b="1" dirty="0">
                <a:cs typeface="Calibri"/>
              </a:rPr>
              <a:t> </a:t>
            </a:r>
            <a:r>
              <a:rPr lang="en-US" sz="2400" b="1" dirty="0" err="1">
                <a:cs typeface="Calibri"/>
              </a:rPr>
              <a:t>változások</a:t>
            </a:r>
            <a:endParaRPr lang="en-US" sz="2400" b="1" dirty="0">
              <a:cs typeface="Calibri"/>
            </a:endParaRPr>
          </a:p>
          <a:p>
            <a:pPr marL="0" indent="0">
              <a:buNone/>
            </a:pPr>
            <a:endParaRPr lang="en-US" sz="2400" b="1" dirty="0">
              <a:cs typeface="Calibri"/>
            </a:endParaRPr>
          </a:p>
          <a:p>
            <a:pPr marL="0" indent="0">
              <a:buNone/>
            </a:pPr>
            <a:r>
              <a:rPr lang="en-US" sz="2400" b="1" dirty="0">
                <a:cs typeface="Calibri"/>
              </a:rPr>
              <a:t>                         </a:t>
            </a:r>
            <a:r>
              <a:rPr lang="en-US" sz="2400" b="1" dirty="0" err="1">
                <a:cs typeface="Calibri"/>
              </a:rPr>
              <a:t>globalizációs</a:t>
            </a:r>
            <a:r>
              <a:rPr lang="en-US" sz="2400" b="1" dirty="0">
                <a:cs typeface="Calibri"/>
              </a:rPr>
              <a:t> </a:t>
            </a:r>
            <a:r>
              <a:rPr lang="en-US" sz="2400" b="1" dirty="0" err="1">
                <a:cs typeface="Calibri"/>
              </a:rPr>
              <a:t>ártalmak</a:t>
            </a:r>
            <a:endParaRPr lang="en-US" sz="2400" b="1" dirty="0">
              <a:cs typeface="Calibri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905CDE4-B751-4B3E-B625-6E59F8903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8108C16-F4C0-44AA-999D-17BD39219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3660" y="2557569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Kép 8">
            <a:extLst>
              <a:ext uri="{FF2B5EF4-FFF2-40B4-BE49-F238E27FC236}">
                <a16:creationId xmlns:a16="http://schemas.microsoft.com/office/drawing/2014/main" id="{16071818-5DAA-428D-AF4E-DD39067676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20" r="26728" b="-3"/>
          <a:stretch/>
        </p:blipFill>
        <p:spPr>
          <a:xfrm>
            <a:off x="5838252" y="2722161"/>
            <a:ext cx="2743200" cy="2743200"/>
          </a:xfrm>
          <a:custGeom>
            <a:avLst/>
            <a:gdLst>
              <a:gd name="connsiteX0" fmla="*/ 1417320 w 2834640"/>
              <a:gd name="connsiteY0" fmla="*/ 0 h 2834640"/>
              <a:gd name="connsiteX1" fmla="*/ 2834640 w 2834640"/>
              <a:gd name="connsiteY1" fmla="*/ 1417320 h 2834640"/>
              <a:gd name="connsiteX2" fmla="*/ 1417320 w 2834640"/>
              <a:gd name="connsiteY2" fmla="*/ 2834640 h 2834640"/>
              <a:gd name="connsiteX3" fmla="*/ 0 w 2834640"/>
              <a:gd name="connsiteY3" fmla="*/ 1417320 h 2834640"/>
              <a:gd name="connsiteX4" fmla="*/ 1417320 w 2834640"/>
              <a:gd name="connsiteY4" fmla="*/ 0 h 2834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</p:spPr>
      </p:pic>
      <p:pic>
        <p:nvPicPr>
          <p:cNvPr id="10" name="Kép 10" descr="A képen étel látható&#10;&#10;A leírás teljesen megbízható">
            <a:extLst>
              <a:ext uri="{FF2B5EF4-FFF2-40B4-BE49-F238E27FC236}">
                <a16:creationId xmlns:a16="http://schemas.microsoft.com/office/drawing/2014/main" id="{AF6BD9C7-5955-442B-B3AE-C20DFD2EAD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672" r="6975" b="2"/>
          <a:stretch/>
        </p:blipFill>
        <p:spPr>
          <a:xfrm>
            <a:off x="8278624" y="2"/>
            <a:ext cx="3913376" cy="3281569"/>
          </a:xfrm>
          <a:custGeom>
            <a:avLst/>
            <a:gdLst>
              <a:gd name="connsiteX0" fmla="*/ 267865 w 3913376"/>
              <a:gd name="connsiteY0" fmla="*/ 0 h 3281569"/>
              <a:gd name="connsiteX1" fmla="*/ 3913376 w 3913376"/>
              <a:gd name="connsiteY1" fmla="*/ 0 h 3281569"/>
              <a:gd name="connsiteX2" fmla="*/ 3913376 w 3913376"/>
              <a:gd name="connsiteY2" fmla="*/ 2499938 h 3281569"/>
              <a:gd name="connsiteX3" fmla="*/ 3794714 w 3913376"/>
              <a:gd name="connsiteY3" fmla="*/ 2630499 h 3281569"/>
              <a:gd name="connsiteX4" fmla="*/ 2222892 w 3913376"/>
              <a:gd name="connsiteY4" fmla="*/ 3281569 h 3281569"/>
              <a:gd name="connsiteX5" fmla="*/ 0 w 3913376"/>
              <a:gd name="connsiteY5" fmla="*/ 1058677 h 3281569"/>
              <a:gd name="connsiteX6" fmla="*/ 174686 w 3913376"/>
              <a:gd name="connsiteY6" fmla="*/ 193427 h 328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</p:spPr>
      </p:pic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C8F10CB3-3B5E-4C7A-98CF-B87454DD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Kép 4" descr="A képen víz, kültéri, hullám, lovaglás látható&#10;&#10;A leírás teljesen megbízható">
            <a:extLst>
              <a:ext uri="{FF2B5EF4-FFF2-40B4-BE49-F238E27FC236}">
                <a16:creationId xmlns:a16="http://schemas.microsoft.com/office/drawing/2014/main" id="{3D66A587-28A4-4030-9842-7F1DD11081A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439" r="26979" b="4"/>
          <a:stretch/>
        </p:blipFill>
        <p:spPr>
          <a:xfrm>
            <a:off x="9009416" y="4131546"/>
            <a:ext cx="3178912" cy="2726454"/>
          </a:xfrm>
          <a:custGeom>
            <a:avLst/>
            <a:gdLst>
              <a:gd name="connsiteX0" fmla="*/ 1837818 w 3178912"/>
              <a:gd name="connsiteY0" fmla="*/ 0 h 2726454"/>
              <a:gd name="connsiteX1" fmla="*/ 3137352 w 3178912"/>
              <a:gd name="connsiteY1" fmla="*/ 538285 h 2726454"/>
              <a:gd name="connsiteX2" fmla="*/ 3178912 w 3178912"/>
              <a:gd name="connsiteY2" fmla="*/ 584013 h 2726454"/>
              <a:gd name="connsiteX3" fmla="*/ 3178912 w 3178912"/>
              <a:gd name="connsiteY3" fmla="*/ 2726454 h 2726454"/>
              <a:gd name="connsiteX4" fmla="*/ 229483 w 3178912"/>
              <a:gd name="connsiteY4" fmla="*/ 2726454 h 2726454"/>
              <a:gd name="connsiteX5" fmla="*/ 221815 w 3178912"/>
              <a:gd name="connsiteY5" fmla="*/ 2713832 h 2726454"/>
              <a:gd name="connsiteX6" fmla="*/ 0 w 3178912"/>
              <a:gd name="connsiteY6" fmla="*/ 1837818 h 2726454"/>
              <a:gd name="connsiteX7" fmla="*/ 1837818 w 3178912"/>
              <a:gd name="connsiteY7" fmla="*/ 0 h 272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</p:spPr>
      </p:pic>
      <p:pic>
        <p:nvPicPr>
          <p:cNvPr id="3" name="Ábra 4" descr="Rögzítés">
            <a:extLst>
              <a:ext uri="{FF2B5EF4-FFF2-40B4-BE49-F238E27FC236}">
                <a16:creationId xmlns:a16="http://schemas.microsoft.com/office/drawing/2014/main" id="{FA858582-6BCA-4F06-9612-F35DAD4ED6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8764" y="3488871"/>
            <a:ext cx="628651" cy="628651"/>
          </a:xfrm>
          <a:prstGeom prst="rect">
            <a:avLst/>
          </a:prstGeom>
        </p:spPr>
      </p:pic>
      <p:pic>
        <p:nvPicPr>
          <p:cNvPr id="15" name="Ábra 4" descr="Rögzítés">
            <a:extLst>
              <a:ext uri="{FF2B5EF4-FFF2-40B4-BE49-F238E27FC236}">
                <a16:creationId xmlns:a16="http://schemas.microsoft.com/office/drawing/2014/main" id="{0B844C4F-B62C-4EC4-B8B2-7824D61D56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8763" y="4414156"/>
            <a:ext cx="628651" cy="628651"/>
          </a:xfrm>
          <a:prstGeom prst="rect">
            <a:avLst/>
          </a:prstGeom>
        </p:spPr>
      </p:pic>
      <p:pic>
        <p:nvPicPr>
          <p:cNvPr id="16" name="Ábra 4" descr="Rögzítés">
            <a:extLst>
              <a:ext uri="{FF2B5EF4-FFF2-40B4-BE49-F238E27FC236}">
                <a16:creationId xmlns:a16="http://schemas.microsoft.com/office/drawing/2014/main" id="{DAC1C572-E7B1-4FF8-81AF-161FB9A31A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8762" y="5312227"/>
            <a:ext cx="628651" cy="62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8111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92C0F33-55B5-44DE-8637-C5013AEED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955" y="888289"/>
            <a:ext cx="4624342" cy="1325563"/>
          </a:xfrm>
        </p:spPr>
        <p:txBody>
          <a:bodyPr>
            <a:normAutofit/>
          </a:bodyPr>
          <a:lstStyle/>
          <a:p>
            <a:r>
              <a:rPr lang="hu-HU" b="1">
                <a:latin typeface="Calibri"/>
                <a:cs typeface="Calibri Light"/>
              </a:rPr>
              <a:t>Motiváció = az élet mozgatórugója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7977D39-626F-40D7-B00F-16E02602D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49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Kép 7">
            <a:extLst>
              <a:ext uri="{FF2B5EF4-FFF2-40B4-BE49-F238E27FC236}">
                <a16:creationId xmlns:a16="http://schemas.microsoft.com/office/drawing/2014/main" id="{C2A597B3-0942-400F-A530-21F358EB91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43" r="22657" b="1"/>
          <a:stretch/>
        </p:blipFill>
        <p:spPr>
          <a:xfrm>
            <a:off x="5680087" y="361703"/>
            <a:ext cx="1691640" cy="1691640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ABDDD7BB-975E-418C-8383-540A4F2474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3733" y="2775220"/>
            <a:ext cx="4691356" cy="399206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hu-HU" sz="3500" b="1">
                <a:solidFill>
                  <a:srgbClr val="FFFF00"/>
                </a:solidFill>
                <a:cs typeface="Calibri"/>
              </a:rPr>
              <a:t>Változóban a társadalom operációs </a:t>
            </a:r>
            <a:r>
              <a:rPr lang="hu-HU" sz="3500" b="1" dirty="0">
                <a:solidFill>
                  <a:srgbClr val="FFFF00"/>
                </a:solidFill>
                <a:cs typeface="Calibri"/>
              </a:rPr>
              <a:t>rendszere</a:t>
            </a:r>
            <a:endParaRPr lang="hu-HU">
              <a:solidFill>
                <a:srgbClr val="FFFF00"/>
              </a:solidFill>
              <a:cs typeface="Calibri"/>
            </a:endParaRPr>
          </a:p>
          <a:p>
            <a:endParaRPr lang="hu-HU" sz="2400" dirty="0">
              <a:cs typeface="Calibri"/>
            </a:endParaRPr>
          </a:p>
          <a:p>
            <a:pPr lvl="2"/>
            <a:r>
              <a:rPr lang="hu-HU" sz="3200">
                <a:cs typeface="Calibri"/>
              </a:rPr>
              <a:t>1.0</a:t>
            </a:r>
          </a:p>
          <a:p>
            <a:pPr lvl="2"/>
            <a:r>
              <a:rPr lang="hu-HU" sz="3200">
                <a:cs typeface="Calibri"/>
              </a:rPr>
              <a:t>2.0</a:t>
            </a:r>
          </a:p>
          <a:p>
            <a:pPr lvl="2"/>
            <a:r>
              <a:rPr lang="hu-HU" sz="3200">
                <a:cs typeface="Calibri"/>
              </a:rPr>
              <a:t>3.0 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905CDE4-B751-4B3E-B625-6E59F8903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8108C16-F4C0-44AA-999D-17BD39219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3660" y="2557569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Kép 4" descr="A képen szikla, kültéri, hegy, férfi látható&#10;&#10;Automatikusan generált leírás">
            <a:extLst>
              <a:ext uri="{FF2B5EF4-FFF2-40B4-BE49-F238E27FC236}">
                <a16:creationId xmlns:a16="http://schemas.microsoft.com/office/drawing/2014/main" id="{4B03FA8C-1B45-4C89-8C66-C61A31445F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672" r="6328" b="1"/>
          <a:stretch/>
        </p:blipFill>
        <p:spPr>
          <a:xfrm>
            <a:off x="5838252" y="2722161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</p:spPr>
      </p:pic>
      <p:pic>
        <p:nvPicPr>
          <p:cNvPr id="6" name="Kép 6" descr="A képen fű, kültéri, személy, dobás látható&#10;&#10;Automatikusan generált leírás">
            <a:extLst>
              <a:ext uri="{FF2B5EF4-FFF2-40B4-BE49-F238E27FC236}">
                <a16:creationId xmlns:a16="http://schemas.microsoft.com/office/drawing/2014/main" id="{A215E9DC-36D5-4A0A-9549-93AB4FB018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70" r="22571"/>
          <a:stretch/>
        </p:blipFill>
        <p:spPr>
          <a:xfrm>
            <a:off x="8278624" y="2"/>
            <a:ext cx="3913376" cy="3281569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C8F10CB3-3B5E-4C7A-98CF-B87454DD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Kép 5" descr="A képen világos látható&#10;&#10;Automatikusan generált leírás">
            <a:extLst>
              <a:ext uri="{FF2B5EF4-FFF2-40B4-BE49-F238E27FC236}">
                <a16:creationId xmlns:a16="http://schemas.microsoft.com/office/drawing/2014/main" id="{A604745B-AED0-434B-AA6E-CB6D7284C8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255" r="-5" b="-5"/>
          <a:stretch/>
        </p:blipFill>
        <p:spPr>
          <a:xfrm>
            <a:off x="9009416" y="4131546"/>
            <a:ext cx="3178912" cy="2726454"/>
          </a:xfrm>
          <a:custGeom>
            <a:avLst/>
            <a:gdLst/>
            <a:ahLst/>
            <a:cxnLst/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132731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41390831-76FA-4B3A-8C37-E30071661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 fontScale="90000"/>
          </a:bodyPr>
          <a:lstStyle/>
          <a:p>
            <a:r>
              <a:rPr lang="hu-HU" sz="5200" b="1" dirty="0">
                <a:latin typeface="+mn-lt"/>
                <a:cs typeface="Calibri Light"/>
              </a:rPr>
              <a:t>A motiváció </a:t>
            </a:r>
            <a:r>
              <a:rPr lang="hu-HU" sz="8000" b="1" dirty="0">
                <a:solidFill>
                  <a:srgbClr val="EF740F"/>
                </a:solidFill>
                <a:latin typeface="+mn-lt"/>
                <a:cs typeface="Calibri Light"/>
              </a:rPr>
              <a:t>4</a:t>
            </a:r>
            <a:r>
              <a:rPr lang="hu-HU" sz="8000" b="1" dirty="0">
                <a:solidFill>
                  <a:srgbClr val="FFC000"/>
                </a:solidFill>
                <a:latin typeface="+mn-lt"/>
                <a:cs typeface="Calibri Light"/>
              </a:rPr>
              <a:t> </a:t>
            </a:r>
            <a:r>
              <a:rPr lang="hu-HU" sz="5200" b="1" dirty="0">
                <a:latin typeface="+mn-lt"/>
                <a:cs typeface="Calibri Light"/>
              </a:rPr>
              <a:t>szintje:</a:t>
            </a:r>
          </a:p>
        </p:txBody>
      </p:sp>
      <p:graphicFrame>
        <p:nvGraphicFramePr>
          <p:cNvPr id="5" name="Tartalom helye 2">
            <a:extLst>
              <a:ext uri="{FF2B5EF4-FFF2-40B4-BE49-F238E27FC236}">
                <a16:creationId xmlns:a16="http://schemas.microsoft.com/office/drawing/2014/main" id="{69A74EDD-E988-425A-BEEA-5433DF8AA03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450377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555896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1133</Words>
  <Application>Microsoft Office PowerPoint</Application>
  <PresentationFormat>Szélesvásznú</PresentationFormat>
  <Paragraphs>187</Paragraphs>
  <Slides>25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Office-téma</vt:lpstr>
      <vt:lpstr>Generációk - motiváció</vt:lpstr>
      <vt:lpstr>A veterán generáció (1925 – 1945)  </vt:lpstr>
      <vt:lpstr> Baby-boom generáció (1946 – 1964) </vt:lpstr>
      <vt:lpstr>Az X generáció (1965 – 1979) </vt:lpstr>
      <vt:lpstr>Az Y generáció (1980-1994) </vt:lpstr>
      <vt:lpstr>A Z generáció (1995 – 2009) </vt:lpstr>
      <vt:lpstr> Az Alfa generáció (2010 – ) </vt:lpstr>
      <vt:lpstr>Motiváció = az élet mozgatórugója</vt:lpstr>
      <vt:lpstr>A motiváció 4 szintje:</vt:lpstr>
      <vt:lpstr>Motiváció az egyén és környezete kapcsolatában</vt:lpstr>
      <vt:lpstr>A tanulás teljesítményszituáció</vt:lpstr>
      <vt:lpstr>Teljesítmény és célorientációk mátrixa</vt:lpstr>
      <vt:lpstr>A Z generáció motiválása</vt:lpstr>
      <vt:lpstr>Az elsajátítási célt támogató környezet jellemzői</vt:lpstr>
      <vt:lpstr>A motiváció mérhető, fejleszthető!</vt:lpstr>
      <vt:lpstr>Ajánlott irodalom:</vt:lpstr>
      <vt:lpstr>Források:</vt:lpstr>
      <vt:lpstr>KIEMELT PÉNZIRÁNYTŰ ISKOLA </vt:lpstr>
      <vt:lpstr>DIGITÁLIS ALKOTÓ PÁLYÁZAT</vt:lpstr>
      <vt:lpstr>PÉNZIRÁNYTŰ TANÁRI DÍJ</vt:lpstr>
      <vt:lpstr>DIÁKVERSENYEK</vt:lpstr>
      <vt:lpstr>PÉNZIRÁNYTŰ-BANKVELEM PROGRAM</vt:lpstr>
      <vt:lpstr>ÚJ APPLIKÁCIÓ:</vt:lpstr>
      <vt:lpstr>FINTECH A PÉNZIRÁNYTŰ  YOUTUBE CSATORNÁJÁN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2020-11-30T18:43:14Z</dcterms:created>
  <dcterms:modified xsi:type="dcterms:W3CDTF">2020-12-02T07:40:01Z</dcterms:modified>
</cp:coreProperties>
</file>